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6" r:id="rId2"/>
    <p:sldId id="980" r:id="rId3"/>
    <p:sldId id="936" r:id="rId4"/>
    <p:sldId id="1875" r:id="rId5"/>
    <p:sldId id="1876" r:id="rId6"/>
    <p:sldId id="263" r:id="rId7"/>
    <p:sldId id="1878" r:id="rId8"/>
    <p:sldId id="1880" r:id="rId9"/>
    <p:sldId id="1881" r:id="rId10"/>
    <p:sldId id="1882" r:id="rId11"/>
    <p:sldId id="1883" r:id="rId12"/>
    <p:sldId id="1886" r:id="rId13"/>
    <p:sldId id="1889" r:id="rId14"/>
    <p:sldId id="908" r:id="rId15"/>
    <p:sldId id="1879" r:id="rId16"/>
    <p:sldId id="1890" r:id="rId17"/>
    <p:sldId id="1891" r:id="rId18"/>
    <p:sldId id="575" r:id="rId19"/>
    <p:sldId id="1893" r:id="rId20"/>
    <p:sldId id="441" r:id="rId21"/>
    <p:sldId id="981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BDF4"/>
    <a:srgbClr val="F783E9"/>
    <a:srgbClr val="FE6287"/>
    <a:srgbClr val="0381A0"/>
    <a:srgbClr val="0B9B74"/>
    <a:srgbClr val="089CA2"/>
    <a:srgbClr val="0075A2"/>
    <a:srgbClr val="0F6FC6"/>
    <a:srgbClr val="324A44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F1C6A7C-ED4D-D61B-B050-1D1BE181DA9F}" v="7" dt="2022-12-07T21:13:40.063"/>
    <p1510:client id="{A8611AC4-7EAF-8806-A5F9-714F002E76D8}" v="188" dt="2022-12-07T15:22:29.205"/>
    <p1510:client id="{F5A9F02E-3F16-EEC6-94FC-E3778A4D46E5}" v="85" dt="2022-12-07T21:11:23.191"/>
    <p1510:client id="{F80B3787-E363-BEB6-AA1E-79365F1655C4}" v="4" dt="2022-12-07T23:51:05.037"/>
  </p1510:revLst>
</p1510:revInfo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4" d="100"/>
          <a:sy n="94" d="100"/>
        </p:scale>
        <p:origin x="10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est User" userId="S::urn:spo:anon#126d25ec38ebbff4622061f76d7b70af6cfc92af965c91e6dd642c1d320013f1::" providerId="AD" clId="Web-{F5A9F02E-3F16-EEC6-94FC-E3778A4D46E5}"/>
    <pc:docChg chg="modSld">
      <pc:chgData name="Guest User" userId="S::urn:spo:anon#126d25ec38ebbff4622061f76d7b70af6cfc92af965c91e6dd642c1d320013f1::" providerId="AD" clId="Web-{F5A9F02E-3F16-EEC6-94FC-E3778A4D46E5}" dt="2022-12-07T21:11:23.191" v="44" actId="1076"/>
      <pc:docMkLst>
        <pc:docMk/>
      </pc:docMkLst>
      <pc:sldChg chg="modSp">
        <pc:chgData name="Guest User" userId="S::urn:spo:anon#126d25ec38ebbff4622061f76d7b70af6cfc92af965c91e6dd642c1d320013f1::" providerId="AD" clId="Web-{F5A9F02E-3F16-EEC6-94FC-E3778A4D46E5}" dt="2022-12-07T21:11:23.191" v="44" actId="1076"/>
        <pc:sldMkLst>
          <pc:docMk/>
          <pc:sldMk cId="904441346" sldId="256"/>
        </pc:sldMkLst>
        <pc:spChg chg="mod">
          <ac:chgData name="Guest User" userId="S::urn:spo:anon#126d25ec38ebbff4622061f76d7b70af6cfc92af965c91e6dd642c1d320013f1::" providerId="AD" clId="Web-{F5A9F02E-3F16-EEC6-94FC-E3778A4D46E5}" dt="2022-12-07T21:08:02.264" v="19" actId="20577"/>
          <ac:spMkLst>
            <pc:docMk/>
            <pc:sldMk cId="904441346" sldId="256"/>
            <ac:spMk id="5" creationId="{00000000-0000-0000-0000-000000000000}"/>
          </ac:spMkLst>
        </pc:spChg>
        <pc:spChg chg="mod">
          <ac:chgData name="Guest User" userId="S::urn:spo:anon#126d25ec38ebbff4622061f76d7b70af6cfc92af965c91e6dd642c1d320013f1::" providerId="AD" clId="Web-{F5A9F02E-3F16-EEC6-94FC-E3778A4D46E5}" dt="2022-12-07T21:06:04.496" v="11" actId="20577"/>
          <ac:spMkLst>
            <pc:docMk/>
            <pc:sldMk cId="904441346" sldId="256"/>
            <ac:spMk id="10" creationId="{F86C0DE3-D97D-441A-AAA3-EDDCD93C02F5}"/>
          </ac:spMkLst>
        </pc:spChg>
        <pc:spChg chg="mod">
          <ac:chgData name="Guest User" userId="S::urn:spo:anon#126d25ec38ebbff4622061f76d7b70af6cfc92af965c91e6dd642c1d320013f1::" providerId="AD" clId="Web-{F5A9F02E-3F16-EEC6-94FC-E3778A4D46E5}" dt="2022-12-07T21:11:23.191" v="44" actId="1076"/>
          <ac:spMkLst>
            <pc:docMk/>
            <pc:sldMk cId="904441346" sldId="256"/>
            <ac:spMk id="18" creationId="{AC43CF7A-10CF-4488-A3E6-088985A5AB66}"/>
          </ac:spMkLst>
        </pc:spChg>
      </pc:sldChg>
      <pc:sldChg chg="modSp">
        <pc:chgData name="Guest User" userId="S::urn:spo:anon#126d25ec38ebbff4622061f76d7b70af6cfc92af965c91e6dd642c1d320013f1::" providerId="AD" clId="Web-{F5A9F02E-3F16-EEC6-94FC-E3778A4D46E5}" dt="2022-12-07T21:08:47.437" v="43" actId="20577"/>
        <pc:sldMkLst>
          <pc:docMk/>
          <pc:sldMk cId="3921023748" sldId="980"/>
        </pc:sldMkLst>
        <pc:spChg chg="mod">
          <ac:chgData name="Guest User" userId="S::urn:spo:anon#126d25ec38ebbff4622061f76d7b70af6cfc92af965c91e6dd642c1d320013f1::" providerId="AD" clId="Web-{F5A9F02E-3F16-EEC6-94FC-E3778A4D46E5}" dt="2022-12-07T21:08:26.796" v="29" actId="20577"/>
          <ac:spMkLst>
            <pc:docMk/>
            <pc:sldMk cId="3921023748" sldId="980"/>
            <ac:spMk id="74" creationId="{57CD348F-859C-EC4D-84E7-E6895DA5A8B2}"/>
          </ac:spMkLst>
        </pc:spChg>
        <pc:spChg chg="mod">
          <ac:chgData name="Guest User" userId="S::urn:spo:anon#126d25ec38ebbff4622061f76d7b70af6cfc92af965c91e6dd642c1d320013f1::" providerId="AD" clId="Web-{F5A9F02E-3F16-EEC6-94FC-E3778A4D46E5}" dt="2022-12-07T21:08:40.827" v="36" actId="20577"/>
          <ac:spMkLst>
            <pc:docMk/>
            <pc:sldMk cId="3921023748" sldId="980"/>
            <ac:spMk id="79" creationId="{57CD348F-859C-EC4D-84E7-E6895DA5A8B2}"/>
          </ac:spMkLst>
        </pc:spChg>
        <pc:spChg chg="mod">
          <ac:chgData name="Guest User" userId="S::urn:spo:anon#126d25ec38ebbff4622061f76d7b70af6cfc92af965c91e6dd642c1d320013f1::" providerId="AD" clId="Web-{F5A9F02E-3F16-EEC6-94FC-E3778A4D46E5}" dt="2022-12-07T21:08:47.437" v="43" actId="20577"/>
          <ac:spMkLst>
            <pc:docMk/>
            <pc:sldMk cId="3921023748" sldId="980"/>
            <ac:spMk id="83" creationId="{57CD348F-859C-EC4D-84E7-E6895DA5A8B2}"/>
          </ac:spMkLst>
        </pc:spChg>
      </pc:sldChg>
    </pc:docChg>
  </pc:docChgLst>
  <pc:docChgLst>
    <pc:chgData name="Sunvid Aneja" userId="S::sunvid@uchicago.edu::8a0d91a9-fc9b-418d-b6cf-fd5371900f34" providerId="AD" clId="Web-{5F1C6A7C-ED4D-D61B-B050-1D1BE181DA9F}"/>
    <pc:docChg chg="delSld modSld">
      <pc:chgData name="Sunvid Aneja" userId="S::sunvid@uchicago.edu::8a0d91a9-fc9b-418d-b6cf-fd5371900f34" providerId="AD" clId="Web-{5F1C6A7C-ED4D-D61B-B050-1D1BE181DA9F}" dt="2022-12-07T21:13:40.063" v="6"/>
      <pc:docMkLst>
        <pc:docMk/>
      </pc:docMkLst>
      <pc:sldChg chg="del">
        <pc:chgData name="Sunvid Aneja" userId="S::sunvid@uchicago.edu::8a0d91a9-fc9b-418d-b6cf-fd5371900f34" providerId="AD" clId="Web-{5F1C6A7C-ED4D-D61B-B050-1D1BE181DA9F}" dt="2022-12-07T21:13:11.390" v="0"/>
        <pc:sldMkLst>
          <pc:docMk/>
          <pc:sldMk cId="904441346" sldId="256"/>
        </pc:sldMkLst>
      </pc:sldChg>
      <pc:sldChg chg="addSp delSp modSp">
        <pc:chgData name="Sunvid Aneja" userId="S::sunvid@uchicago.edu::8a0d91a9-fc9b-418d-b6cf-fd5371900f34" providerId="AD" clId="Web-{5F1C6A7C-ED4D-D61B-B050-1D1BE181DA9F}" dt="2022-12-07T21:13:40.063" v="6"/>
        <pc:sldMkLst>
          <pc:docMk/>
          <pc:sldMk cId="3921023748" sldId="980"/>
        </pc:sldMkLst>
        <pc:spChg chg="add del mod">
          <ac:chgData name="Sunvid Aneja" userId="S::sunvid@uchicago.edu::8a0d91a9-fc9b-418d-b6cf-fd5371900f34" providerId="AD" clId="Web-{5F1C6A7C-ED4D-D61B-B050-1D1BE181DA9F}" dt="2022-12-07T21:13:25.750" v="4"/>
          <ac:spMkLst>
            <pc:docMk/>
            <pc:sldMk cId="3921023748" sldId="980"/>
            <ac:spMk id="2" creationId="{2F20AAAE-2315-48F2-56E0-940F202D6464}"/>
          </ac:spMkLst>
        </pc:spChg>
        <pc:picChg chg="add del mod">
          <ac:chgData name="Sunvid Aneja" userId="S::sunvid@uchicago.edu::8a0d91a9-fc9b-418d-b6cf-fd5371900f34" providerId="AD" clId="Web-{5F1C6A7C-ED4D-D61B-B050-1D1BE181DA9F}" dt="2022-12-07T21:13:40.063" v="6"/>
          <ac:picMkLst>
            <pc:docMk/>
            <pc:sldMk cId="3921023748" sldId="980"/>
            <ac:picMk id="3" creationId="{1CB1DB16-14B4-B0FB-4BE2-46B3ED65130C}"/>
          </ac:picMkLst>
        </pc:picChg>
      </pc:sldChg>
    </pc:docChg>
  </pc:docChgLst>
  <pc:docChgLst>
    <pc:chgData name="Keerthana Adavelli" userId="S::keerthanaa@uchicago.edu::5e299eb1-847a-4a44-83b2-21dfe52f3de1" providerId="AD" clId="Web-{A8611AC4-7EAF-8806-A5F9-714F002E76D8}"/>
    <pc:docChg chg="modSld">
      <pc:chgData name="Keerthana Adavelli" userId="S::keerthanaa@uchicago.edu::5e299eb1-847a-4a44-83b2-21dfe52f3de1" providerId="AD" clId="Web-{A8611AC4-7EAF-8806-A5F9-714F002E76D8}" dt="2022-12-07T15:22:27.987" v="88" actId="20577"/>
      <pc:docMkLst>
        <pc:docMk/>
      </pc:docMkLst>
      <pc:sldChg chg="modSp">
        <pc:chgData name="Keerthana Adavelli" userId="S::keerthanaa@uchicago.edu::5e299eb1-847a-4a44-83b2-21dfe52f3de1" providerId="AD" clId="Web-{A8611AC4-7EAF-8806-A5F9-714F002E76D8}" dt="2022-12-07T13:28:19.490" v="7" actId="20577"/>
        <pc:sldMkLst>
          <pc:docMk/>
          <pc:sldMk cId="2416128479" sldId="1878"/>
        </pc:sldMkLst>
        <pc:spChg chg="mod">
          <ac:chgData name="Keerthana Adavelli" userId="S::keerthanaa@uchicago.edu::5e299eb1-847a-4a44-83b2-21dfe52f3de1" providerId="AD" clId="Web-{A8611AC4-7EAF-8806-A5F9-714F002E76D8}" dt="2022-12-07T13:27:31.817" v="3" actId="20577"/>
          <ac:spMkLst>
            <pc:docMk/>
            <pc:sldMk cId="2416128479" sldId="1878"/>
            <ac:spMk id="113" creationId="{BE169DAE-6F0E-9541-9B92-C96BEE8B8E58}"/>
          </ac:spMkLst>
        </pc:spChg>
        <pc:spChg chg="mod">
          <ac:chgData name="Keerthana Adavelli" userId="S::keerthanaa@uchicago.edu::5e299eb1-847a-4a44-83b2-21dfe52f3de1" providerId="AD" clId="Web-{A8611AC4-7EAF-8806-A5F9-714F002E76D8}" dt="2022-12-07T13:28:19.490" v="7" actId="20577"/>
          <ac:spMkLst>
            <pc:docMk/>
            <pc:sldMk cId="2416128479" sldId="1878"/>
            <ac:spMk id="119" creationId="{36FF7459-55D7-2B4F-BBE5-16ED7C8A6532}"/>
          </ac:spMkLst>
        </pc:spChg>
      </pc:sldChg>
      <pc:sldChg chg="modSp">
        <pc:chgData name="Keerthana Adavelli" userId="S::keerthanaa@uchicago.edu::5e299eb1-847a-4a44-83b2-21dfe52f3de1" providerId="AD" clId="Web-{A8611AC4-7EAF-8806-A5F9-714F002E76D8}" dt="2022-12-07T15:22:27.987" v="88" actId="20577"/>
        <pc:sldMkLst>
          <pc:docMk/>
          <pc:sldMk cId="1147342916" sldId="1880"/>
        </pc:sldMkLst>
        <pc:spChg chg="mod">
          <ac:chgData name="Keerthana Adavelli" userId="S::keerthanaa@uchicago.edu::5e299eb1-847a-4a44-83b2-21dfe52f3de1" providerId="AD" clId="Web-{A8611AC4-7EAF-8806-A5F9-714F002E76D8}" dt="2022-12-07T15:20:35.498" v="63" actId="20577"/>
          <ac:spMkLst>
            <pc:docMk/>
            <pc:sldMk cId="1147342916" sldId="1880"/>
            <ac:spMk id="35" creationId="{9499F707-452E-4D3E-81AA-706C18A3C09E}"/>
          </ac:spMkLst>
        </pc:spChg>
        <pc:spChg chg="mod">
          <ac:chgData name="Keerthana Adavelli" userId="S::keerthanaa@uchicago.edu::5e299eb1-847a-4a44-83b2-21dfe52f3de1" providerId="AD" clId="Web-{A8611AC4-7EAF-8806-A5F9-714F002E76D8}" dt="2022-12-07T15:22:22.252" v="85" actId="20577"/>
          <ac:spMkLst>
            <pc:docMk/>
            <pc:sldMk cId="1147342916" sldId="1880"/>
            <ac:spMk id="36" creationId="{3A978EC0-0478-4CFE-9F93-AEC27756F5F7}"/>
          </ac:spMkLst>
        </pc:spChg>
        <pc:spChg chg="mod">
          <ac:chgData name="Keerthana Adavelli" userId="S::keerthanaa@uchicago.edu::5e299eb1-847a-4a44-83b2-21dfe52f3de1" providerId="AD" clId="Web-{A8611AC4-7EAF-8806-A5F9-714F002E76D8}" dt="2022-12-07T15:20:26.748" v="59" actId="20577"/>
          <ac:spMkLst>
            <pc:docMk/>
            <pc:sldMk cId="1147342916" sldId="1880"/>
            <ac:spMk id="45" creationId="{9499F707-452E-4D3E-81AA-706C18A3C09E}"/>
          </ac:spMkLst>
        </pc:spChg>
        <pc:spChg chg="mod">
          <ac:chgData name="Keerthana Adavelli" userId="S::keerthanaa@uchicago.edu::5e299eb1-847a-4a44-83b2-21dfe52f3de1" providerId="AD" clId="Web-{A8611AC4-7EAF-8806-A5F9-714F002E76D8}" dt="2022-12-07T15:22:27.987" v="88" actId="20577"/>
          <ac:spMkLst>
            <pc:docMk/>
            <pc:sldMk cId="1147342916" sldId="1880"/>
            <ac:spMk id="46" creationId="{3A978EC0-0478-4CFE-9F93-AEC27756F5F7}"/>
          </ac:spMkLst>
        </pc:spChg>
        <pc:spChg chg="mod">
          <ac:chgData name="Keerthana Adavelli" userId="S::keerthanaa@uchicago.edu::5e299eb1-847a-4a44-83b2-21dfe52f3de1" providerId="AD" clId="Web-{A8611AC4-7EAF-8806-A5F9-714F002E76D8}" dt="2022-12-07T13:28:27.756" v="10" actId="20577"/>
          <ac:spMkLst>
            <pc:docMk/>
            <pc:sldMk cId="1147342916" sldId="1880"/>
            <ac:spMk id="113" creationId="{BE169DAE-6F0E-9541-9B92-C96BEE8B8E58}"/>
          </ac:spMkLst>
        </pc:spChg>
        <pc:spChg chg="mod">
          <ac:chgData name="Keerthana Adavelli" userId="S::keerthanaa@uchicago.edu::5e299eb1-847a-4a44-83b2-21dfe52f3de1" providerId="AD" clId="Web-{A8611AC4-7EAF-8806-A5F9-714F002E76D8}" dt="2022-12-07T13:28:50.242" v="13" actId="20577"/>
          <ac:spMkLst>
            <pc:docMk/>
            <pc:sldMk cId="1147342916" sldId="1880"/>
            <ac:spMk id="119" creationId="{36FF7459-55D7-2B4F-BBE5-16ED7C8A6532}"/>
          </ac:spMkLst>
        </pc:spChg>
        <pc:grpChg chg="mod">
          <ac:chgData name="Keerthana Adavelli" userId="S::keerthanaa@uchicago.edu::5e299eb1-847a-4a44-83b2-21dfe52f3de1" providerId="AD" clId="Web-{A8611AC4-7EAF-8806-A5F9-714F002E76D8}" dt="2022-12-07T13:28:55.367" v="15" actId="1076"/>
          <ac:grpSpMkLst>
            <pc:docMk/>
            <pc:sldMk cId="1147342916" sldId="1880"/>
            <ac:grpSpMk id="11" creationId="{00000000-0000-0000-0000-000000000000}"/>
          </ac:grpSpMkLst>
        </pc:grpChg>
        <pc:picChg chg="mod">
          <ac:chgData name="Keerthana Adavelli" userId="S::keerthanaa@uchicago.edu::5e299eb1-847a-4a44-83b2-21dfe52f3de1" providerId="AD" clId="Web-{A8611AC4-7EAF-8806-A5F9-714F002E76D8}" dt="2022-12-07T13:29:01.445" v="16" actId="1076"/>
          <ac:picMkLst>
            <pc:docMk/>
            <pc:sldMk cId="1147342916" sldId="1880"/>
            <ac:picMk id="49" creationId="{00000000-0000-0000-0000-000000000000}"/>
          </ac:picMkLst>
        </pc:picChg>
      </pc:sldChg>
    </pc:docChg>
  </pc:docChgLst>
  <pc:docChgLst>
    <pc:chgData name="Guest User" userId="S::urn:spo:anon#c704e72b3cb2c36d3275eee74b7346752ccb4772a931b4f11ea0247c6d91f554::" providerId="AD" clId="Web-{F80B3787-E363-BEB6-AA1E-79365F1655C4}"/>
    <pc:docChg chg="addSld delSld modSld">
      <pc:chgData name="Guest User" userId="S::urn:spo:anon#c704e72b3cb2c36d3275eee74b7346752ccb4772a931b4f11ea0247c6d91f554::" providerId="AD" clId="Web-{F80B3787-E363-BEB6-AA1E-79365F1655C4}" dt="2022-12-07T23:51:04.662" v="341"/>
      <pc:docMkLst>
        <pc:docMk/>
      </pc:docMkLst>
      <pc:sldChg chg="modNotes">
        <pc:chgData name="Guest User" userId="S::urn:spo:anon#c704e72b3cb2c36d3275eee74b7346752ccb4772a931b4f11ea0247c6d91f554::" providerId="AD" clId="Web-{F80B3787-E363-BEB6-AA1E-79365F1655C4}" dt="2022-12-07T23:51:04.662" v="341"/>
        <pc:sldMkLst>
          <pc:docMk/>
          <pc:sldMk cId="4118114002" sldId="441"/>
        </pc:sldMkLst>
      </pc:sldChg>
      <pc:sldChg chg="new del">
        <pc:chgData name="Guest User" userId="S::urn:spo:anon#c704e72b3cb2c36d3275eee74b7346752ccb4772a931b4f11ea0247c6d91f554::" providerId="AD" clId="Web-{F80B3787-E363-BEB6-AA1E-79365F1655C4}" dt="2022-12-07T22:46:41.515" v="1"/>
        <pc:sldMkLst>
          <pc:docMk/>
          <pc:sldMk cId="2322357101" sldId="1893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7F3BF4-8801-4F60-BE08-2C33B42C2AB7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A1E5A6-E598-469C-817A-752EEDB59C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29874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CE94A7-C4C0-4312-9A43-1209F3AEDD1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2943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/>
              <a:t>https://www.actioniq.com/blog/what-is-rfm-analysis/</a:t>
            </a:r>
          </a:p>
          <a:p>
            <a:endParaRPr lang="en-US"/>
          </a:p>
          <a:p>
            <a:endParaRPr lang="en-US"/>
          </a:p>
          <a:p>
            <a:r>
              <a:rPr lang="en-US"/>
              <a:t>License: </a:t>
            </a:r>
          </a:p>
          <a:p>
            <a:r>
              <a:rPr lang="en-US"/>
              <a:t>&lt;a </a:t>
            </a:r>
            <a:r>
              <a:rPr lang="en-US" err="1"/>
              <a:t>href</a:t>
            </a:r>
            <a:r>
              <a:rPr lang="en-US"/>
              <a:t>="https://www.flaticon.com/free-icons/time" title="time icons"&gt;Time icons created by </a:t>
            </a:r>
            <a:r>
              <a:rPr lang="en-US" err="1"/>
              <a:t>Freepik</a:t>
            </a:r>
            <a:r>
              <a:rPr lang="en-US"/>
              <a:t> - </a:t>
            </a:r>
            <a:r>
              <a:rPr lang="en-US" err="1"/>
              <a:t>Flaticon</a:t>
            </a:r>
            <a:r>
              <a:rPr lang="en-US"/>
              <a:t>&lt;/a&gt;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A1E5A6-E598-469C-817A-752EEDB59CB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2876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/>
              <a:t>https://www.actioniq.com/blog/what-is-rfm-analysis/</a:t>
            </a:r>
          </a:p>
          <a:p>
            <a:endParaRPr lang="en-US"/>
          </a:p>
          <a:p>
            <a:endParaRPr lang="en-US"/>
          </a:p>
          <a:p>
            <a:r>
              <a:rPr lang="en-US"/>
              <a:t>License: </a:t>
            </a:r>
          </a:p>
          <a:p>
            <a:r>
              <a:rPr lang="en-US"/>
              <a:t>&lt;a </a:t>
            </a:r>
            <a:r>
              <a:rPr lang="en-US" err="1"/>
              <a:t>href</a:t>
            </a:r>
            <a:r>
              <a:rPr lang="en-US"/>
              <a:t>="https://www.flaticon.com/free-icons/time" title="time icons"&gt;Time icons created by </a:t>
            </a:r>
            <a:r>
              <a:rPr lang="en-US" err="1"/>
              <a:t>Freepik</a:t>
            </a:r>
            <a:r>
              <a:rPr lang="en-US"/>
              <a:t> - </a:t>
            </a:r>
            <a:r>
              <a:rPr lang="en-US" err="1"/>
              <a:t>Flaticon</a:t>
            </a:r>
            <a:r>
              <a:rPr lang="en-US"/>
              <a:t>&lt;/a&gt;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A1E5A6-E598-469C-817A-752EEDB59CB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4975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Hybrid filtering : Combination of above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1E5A6-E598-469C-817A-752EEDB59CB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07962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https://www.wordstream.com/blog/ws/2019/07/18/loyalty-marketing</a:t>
            </a:r>
          </a:p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A1E5A6-E598-469C-817A-752EEDB59CB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2852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1. Implement the recommendation model with User Acceptance tests within 2 months.</a:t>
            </a:r>
            <a:endParaRPr lang="en-US" dirty="0"/>
          </a:p>
          <a:p>
            <a:r>
              <a:rPr lang="en-US" dirty="0">
                <a:cs typeface="+mn-lt"/>
              </a:rPr>
              <a:t>2. Suggest personalized recommendations via email or text messages to customers.  </a:t>
            </a:r>
            <a:br>
              <a:rPr lang="en-US" dirty="0">
                <a:cs typeface="+mn-lt"/>
              </a:rPr>
            </a:br>
            <a:r>
              <a:rPr lang="en-US" dirty="0">
                <a:cs typeface="Calibri"/>
              </a:rPr>
              <a:t>3. Implement promotional offers to attract new customers.</a:t>
            </a:r>
            <a:endParaRPr lang="en-US" dirty="0"/>
          </a:p>
          <a:p>
            <a:r>
              <a:rPr lang="en-US" dirty="0">
                <a:cs typeface="Calibri"/>
              </a:rPr>
              <a:t>4. Use geographical data to further make recommendations based on location.</a:t>
            </a:r>
          </a:p>
          <a:p>
            <a:r>
              <a:rPr lang="en-US" dirty="0">
                <a:cs typeface="Calibri"/>
              </a:rPr>
              <a:t>5. ?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1E5A6-E598-469C-817A-752EEDB59CB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2807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103827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eft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64198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630" y="2123220"/>
            <a:ext cx="10169007" cy="1467356"/>
          </a:xfrm>
          <a:prstGeom prst="rect">
            <a:avLst/>
          </a:prstGeom>
        </p:spPr>
        <p:txBody>
          <a:bodyPr lIns="68589" tIns="34295" rIns="68589" bIns="34295"/>
          <a:lstStyle/>
          <a:p>
            <a:r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5150" y="3896591"/>
            <a:ext cx="8507054" cy="1724720"/>
          </a:xfrm>
          <a:prstGeom prst="rect">
            <a:avLst/>
          </a:prstGeom>
        </p:spPr>
        <p:txBody>
          <a:bodyPr lIns="68589" tIns="34295" rIns="68589" bIns="34295"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0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76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1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6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608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24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2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1" y="6309360"/>
            <a:ext cx="2840735" cy="411480"/>
          </a:xfrm>
          <a:prstGeom prst="rect">
            <a:avLst/>
          </a:prstGeom>
        </p:spPr>
        <p:txBody>
          <a:bodyPr lIns="68589" tIns="34295" rIns="68589" bIns="34295"/>
          <a:lstStyle/>
          <a:p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57472" y="6309360"/>
            <a:ext cx="3864864" cy="411480"/>
          </a:xfrm>
          <a:prstGeom prst="rect">
            <a:avLst/>
          </a:prstGeom>
        </p:spPr>
        <p:txBody>
          <a:bodyPr lIns="68589" tIns="34295" rIns="68589" bIns="34295"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29472" y="6309360"/>
            <a:ext cx="2852928" cy="411480"/>
          </a:xfrm>
          <a:prstGeom prst="rect">
            <a:avLst/>
          </a:prstGeom>
        </p:spPr>
        <p:txBody>
          <a:bodyPr lIns="68589" tIns="34295" rIns="68589" bIns="34295"/>
          <a:lstStyle/>
          <a:p>
            <a:fld id="{24389DED-A844-17D6-8A31-730E26418367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390275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ADE92CE-9755-47B6-BC63-79743304F44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405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BB572F63-6247-45CC-8261-C35627F3293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5791200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5100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E0C09E15-C368-49A4-8CBC-155FB960797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858000" y="0"/>
            <a:ext cx="4686300" cy="6858000"/>
          </a:xfrm>
          <a:custGeom>
            <a:avLst/>
            <a:gdLst>
              <a:gd name="connsiteX0" fmla="*/ 0 w 4686300"/>
              <a:gd name="connsiteY0" fmla="*/ 0 h 6858000"/>
              <a:gd name="connsiteX1" fmla="*/ 4686300 w 4686300"/>
              <a:gd name="connsiteY1" fmla="*/ 0 h 6858000"/>
              <a:gd name="connsiteX2" fmla="*/ 4686300 w 4686300"/>
              <a:gd name="connsiteY2" fmla="*/ 6858000 h 6858000"/>
              <a:gd name="connsiteX3" fmla="*/ 0 w 46863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86300" h="6858000">
                <a:moveTo>
                  <a:pt x="0" y="0"/>
                </a:moveTo>
                <a:lnTo>
                  <a:pt x="4686300" y="0"/>
                </a:lnTo>
                <a:lnTo>
                  <a:pt x="46863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7927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B9E9EE1-F9FF-4195-8FD9-6191FD9A50A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5143500" cy="6858000"/>
          </a:xfrm>
          <a:custGeom>
            <a:avLst/>
            <a:gdLst>
              <a:gd name="connsiteX0" fmla="*/ 4169181 w 5143500"/>
              <a:gd name="connsiteY0" fmla="*/ 1695450 h 6858000"/>
              <a:gd name="connsiteX1" fmla="*/ 5143500 w 5143500"/>
              <a:gd name="connsiteY1" fmla="*/ 1695450 h 6858000"/>
              <a:gd name="connsiteX2" fmla="*/ 5143500 w 5143500"/>
              <a:gd name="connsiteY2" fmla="*/ 6057900 h 6858000"/>
              <a:gd name="connsiteX3" fmla="*/ 4169181 w 5143500"/>
              <a:gd name="connsiteY3" fmla="*/ 6057900 h 6858000"/>
              <a:gd name="connsiteX4" fmla="*/ 1042295 w 5143500"/>
              <a:gd name="connsiteY4" fmla="*/ 800100 h 6858000"/>
              <a:gd name="connsiteX5" fmla="*/ 2016615 w 5143500"/>
              <a:gd name="connsiteY5" fmla="*/ 800100 h 6858000"/>
              <a:gd name="connsiteX6" fmla="*/ 2016615 w 5143500"/>
              <a:gd name="connsiteY6" fmla="*/ 6858000 h 6858000"/>
              <a:gd name="connsiteX7" fmla="*/ 1042295 w 5143500"/>
              <a:gd name="connsiteY7" fmla="*/ 6858000 h 6858000"/>
              <a:gd name="connsiteX8" fmla="*/ 3126886 w 5143500"/>
              <a:gd name="connsiteY8" fmla="*/ 571500 h 6858000"/>
              <a:gd name="connsiteX9" fmla="*/ 4101205 w 5143500"/>
              <a:gd name="connsiteY9" fmla="*/ 571500 h 6858000"/>
              <a:gd name="connsiteX10" fmla="*/ 4101205 w 5143500"/>
              <a:gd name="connsiteY10" fmla="*/ 6629400 h 6858000"/>
              <a:gd name="connsiteX11" fmla="*/ 3126886 w 5143500"/>
              <a:gd name="connsiteY11" fmla="*/ 6629400 h 6858000"/>
              <a:gd name="connsiteX12" fmla="*/ 2084590 w 5143500"/>
              <a:gd name="connsiteY12" fmla="*/ 400050 h 6858000"/>
              <a:gd name="connsiteX13" fmla="*/ 3058910 w 5143500"/>
              <a:gd name="connsiteY13" fmla="*/ 400050 h 6858000"/>
              <a:gd name="connsiteX14" fmla="*/ 3058910 w 5143500"/>
              <a:gd name="connsiteY14" fmla="*/ 6457950 h 6858000"/>
              <a:gd name="connsiteX15" fmla="*/ 2084590 w 5143500"/>
              <a:gd name="connsiteY15" fmla="*/ 6457950 h 6858000"/>
              <a:gd name="connsiteX16" fmla="*/ 0 w 5143500"/>
              <a:gd name="connsiteY16" fmla="*/ 0 h 6858000"/>
              <a:gd name="connsiteX17" fmla="*/ 974320 w 5143500"/>
              <a:gd name="connsiteY17" fmla="*/ 0 h 6858000"/>
              <a:gd name="connsiteX18" fmla="*/ 974320 w 5143500"/>
              <a:gd name="connsiteY18" fmla="*/ 6057900 h 6858000"/>
              <a:gd name="connsiteX19" fmla="*/ 0 w 5143500"/>
              <a:gd name="connsiteY19" fmla="*/ 60579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5143500" h="6858000">
                <a:moveTo>
                  <a:pt x="4169181" y="1695450"/>
                </a:moveTo>
                <a:lnTo>
                  <a:pt x="5143500" y="1695450"/>
                </a:lnTo>
                <a:lnTo>
                  <a:pt x="5143500" y="6057900"/>
                </a:lnTo>
                <a:lnTo>
                  <a:pt x="4169181" y="6057900"/>
                </a:lnTo>
                <a:close/>
                <a:moveTo>
                  <a:pt x="1042295" y="800100"/>
                </a:moveTo>
                <a:lnTo>
                  <a:pt x="2016615" y="800100"/>
                </a:lnTo>
                <a:lnTo>
                  <a:pt x="2016615" y="6858000"/>
                </a:lnTo>
                <a:lnTo>
                  <a:pt x="1042295" y="6858000"/>
                </a:lnTo>
                <a:close/>
                <a:moveTo>
                  <a:pt x="3126886" y="571500"/>
                </a:moveTo>
                <a:lnTo>
                  <a:pt x="4101205" y="571500"/>
                </a:lnTo>
                <a:lnTo>
                  <a:pt x="4101205" y="6629400"/>
                </a:lnTo>
                <a:lnTo>
                  <a:pt x="3126886" y="6629400"/>
                </a:lnTo>
                <a:close/>
                <a:moveTo>
                  <a:pt x="2084590" y="400050"/>
                </a:moveTo>
                <a:lnTo>
                  <a:pt x="3058910" y="400050"/>
                </a:lnTo>
                <a:lnTo>
                  <a:pt x="3058910" y="6457950"/>
                </a:lnTo>
                <a:lnTo>
                  <a:pt x="2084590" y="6457950"/>
                </a:lnTo>
                <a:close/>
                <a:moveTo>
                  <a:pt x="0" y="0"/>
                </a:moveTo>
                <a:lnTo>
                  <a:pt x="974320" y="0"/>
                </a:lnTo>
                <a:lnTo>
                  <a:pt x="974320" y="6057900"/>
                </a:lnTo>
                <a:lnTo>
                  <a:pt x="0" y="60579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0409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6F805F42-564D-41D2-97F7-6EC41B2D4AC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19100" y="514350"/>
            <a:ext cx="5676900" cy="2609850"/>
          </a:xfrm>
          <a:custGeom>
            <a:avLst/>
            <a:gdLst>
              <a:gd name="connsiteX0" fmla="*/ 0 w 5676900"/>
              <a:gd name="connsiteY0" fmla="*/ 0 h 2609850"/>
              <a:gd name="connsiteX1" fmla="*/ 5676900 w 5676900"/>
              <a:gd name="connsiteY1" fmla="*/ 0 h 2609850"/>
              <a:gd name="connsiteX2" fmla="*/ 5676900 w 5676900"/>
              <a:gd name="connsiteY2" fmla="*/ 2609850 h 2609850"/>
              <a:gd name="connsiteX3" fmla="*/ 0 w 5676900"/>
              <a:gd name="connsiteY3" fmla="*/ 2609850 h 260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76900" h="2609850">
                <a:moveTo>
                  <a:pt x="0" y="0"/>
                </a:moveTo>
                <a:lnTo>
                  <a:pt x="5676900" y="0"/>
                </a:lnTo>
                <a:lnTo>
                  <a:pt x="5676900" y="2609850"/>
                </a:lnTo>
                <a:lnTo>
                  <a:pt x="0" y="260985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C1D81874-ECC2-44F2-86B6-22233FCD6E6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96000" y="3143250"/>
            <a:ext cx="2590800" cy="3219450"/>
          </a:xfrm>
          <a:custGeom>
            <a:avLst/>
            <a:gdLst>
              <a:gd name="connsiteX0" fmla="*/ 0 w 2590800"/>
              <a:gd name="connsiteY0" fmla="*/ 0 h 3219450"/>
              <a:gd name="connsiteX1" fmla="*/ 2590800 w 2590800"/>
              <a:gd name="connsiteY1" fmla="*/ 0 h 3219450"/>
              <a:gd name="connsiteX2" fmla="*/ 2590800 w 2590800"/>
              <a:gd name="connsiteY2" fmla="*/ 3219450 h 3219450"/>
              <a:gd name="connsiteX3" fmla="*/ 0 w 2590800"/>
              <a:gd name="connsiteY3" fmla="*/ 3219450 h 3219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90800" h="3219450">
                <a:moveTo>
                  <a:pt x="0" y="0"/>
                </a:moveTo>
                <a:lnTo>
                  <a:pt x="2590800" y="0"/>
                </a:lnTo>
                <a:lnTo>
                  <a:pt x="2590800" y="3219450"/>
                </a:lnTo>
                <a:lnTo>
                  <a:pt x="0" y="321945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8273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F2ADF772-70E6-4740-BB57-61F9D30A656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12192000" cy="3985146"/>
          </a:xfrm>
          <a:custGeom>
            <a:avLst/>
            <a:gdLst>
              <a:gd name="connsiteX0" fmla="*/ 0 w 12192000"/>
              <a:gd name="connsiteY0" fmla="*/ 0 h 3985146"/>
              <a:gd name="connsiteX1" fmla="*/ 12192000 w 12192000"/>
              <a:gd name="connsiteY1" fmla="*/ 0 h 3985146"/>
              <a:gd name="connsiteX2" fmla="*/ 12192000 w 12192000"/>
              <a:gd name="connsiteY2" fmla="*/ 3985146 h 3985146"/>
              <a:gd name="connsiteX3" fmla="*/ 0 w 12192000"/>
              <a:gd name="connsiteY3" fmla="*/ 3985146 h 3985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985146">
                <a:moveTo>
                  <a:pt x="0" y="0"/>
                </a:moveTo>
                <a:lnTo>
                  <a:pt x="12192000" y="0"/>
                </a:lnTo>
                <a:lnTo>
                  <a:pt x="12192000" y="3985146"/>
                </a:lnTo>
                <a:lnTo>
                  <a:pt x="0" y="398514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9480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D0ADA3A5-ED0E-49D4-AA15-4BC498F6A0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67577" y="495929"/>
            <a:ext cx="6366466" cy="6048846"/>
          </a:xfrm>
          <a:custGeom>
            <a:avLst/>
            <a:gdLst>
              <a:gd name="connsiteX0" fmla="*/ 1178278 w 6366466"/>
              <a:gd name="connsiteY0" fmla="*/ 3231406 h 6048846"/>
              <a:gd name="connsiteX1" fmla="*/ 1147792 w 6366466"/>
              <a:gd name="connsiteY1" fmla="*/ 3253088 h 6048846"/>
              <a:gd name="connsiteX2" fmla="*/ 1207593 w 6366466"/>
              <a:gd name="connsiteY2" fmla="*/ 3292708 h 6048846"/>
              <a:gd name="connsiteX3" fmla="*/ 1194671 w 6366466"/>
              <a:gd name="connsiteY3" fmla="*/ 3265076 h 6048846"/>
              <a:gd name="connsiteX4" fmla="*/ 1178278 w 6366466"/>
              <a:gd name="connsiteY4" fmla="*/ 3231406 h 6048846"/>
              <a:gd name="connsiteX5" fmla="*/ 1395126 w 6366466"/>
              <a:gd name="connsiteY5" fmla="*/ 902 h 6048846"/>
              <a:gd name="connsiteX6" fmla="*/ 1693740 w 6366466"/>
              <a:gd name="connsiteY6" fmla="*/ 41447 h 6048846"/>
              <a:gd name="connsiteX7" fmla="*/ 3673169 w 6366466"/>
              <a:gd name="connsiteY7" fmla="*/ 629625 h 6048846"/>
              <a:gd name="connsiteX8" fmla="*/ 3961375 w 6366466"/>
              <a:gd name="connsiteY8" fmla="*/ 758345 h 6048846"/>
              <a:gd name="connsiteX9" fmla="*/ 4202987 w 6366466"/>
              <a:gd name="connsiteY9" fmla="*/ 816453 h 6048846"/>
              <a:gd name="connsiteX10" fmla="*/ 4378060 w 6366466"/>
              <a:gd name="connsiteY10" fmla="*/ 915455 h 6048846"/>
              <a:gd name="connsiteX11" fmla="*/ 4933416 w 6366466"/>
              <a:gd name="connsiteY11" fmla="*/ 1135200 h 6048846"/>
              <a:gd name="connsiteX12" fmla="*/ 4967242 w 6366466"/>
              <a:gd name="connsiteY12" fmla="*/ 1189354 h 6048846"/>
              <a:gd name="connsiteX13" fmla="*/ 4478308 w 6366466"/>
              <a:gd name="connsiteY13" fmla="*/ 1034112 h 6048846"/>
              <a:gd name="connsiteX14" fmla="*/ 4462289 w 6366466"/>
              <a:gd name="connsiteY14" fmla="*/ 1066238 h 6048846"/>
              <a:gd name="connsiteX15" fmla="*/ 4745400 w 6366466"/>
              <a:gd name="connsiteY15" fmla="*/ 1177835 h 6048846"/>
              <a:gd name="connsiteX16" fmla="*/ 5200392 w 6366466"/>
              <a:gd name="connsiteY16" fmla="*/ 1384319 h 6048846"/>
              <a:gd name="connsiteX17" fmla="*/ 5265525 w 6366466"/>
              <a:gd name="connsiteY17" fmla="*/ 1457717 h 6048846"/>
              <a:gd name="connsiteX18" fmla="*/ 5240544 w 6366466"/>
              <a:gd name="connsiteY18" fmla="*/ 1499400 h 6048846"/>
              <a:gd name="connsiteX19" fmla="*/ 5019376 w 6366466"/>
              <a:gd name="connsiteY19" fmla="*/ 1457085 h 6048846"/>
              <a:gd name="connsiteX20" fmla="*/ 4465250 w 6366466"/>
              <a:gd name="connsiteY20" fmla="*/ 1281145 h 6048846"/>
              <a:gd name="connsiteX21" fmla="*/ 4415346 w 6366466"/>
              <a:gd name="connsiteY21" fmla="*/ 1311815 h 6048846"/>
              <a:gd name="connsiteX22" fmla="*/ 4731668 w 6366466"/>
              <a:gd name="connsiteY22" fmla="*/ 1455664 h 6048846"/>
              <a:gd name="connsiteX23" fmla="*/ 5851667 w 6366466"/>
              <a:gd name="connsiteY23" fmla="*/ 2170988 h 6048846"/>
              <a:gd name="connsiteX24" fmla="*/ 5911090 w 6366466"/>
              <a:gd name="connsiteY24" fmla="*/ 2205361 h 6048846"/>
              <a:gd name="connsiteX25" fmla="*/ 5966646 w 6366466"/>
              <a:gd name="connsiteY25" fmla="*/ 2266415 h 6048846"/>
              <a:gd name="connsiteX26" fmla="*/ 6366466 w 6366466"/>
              <a:gd name="connsiteY26" fmla="*/ 2644541 h 6048846"/>
              <a:gd name="connsiteX27" fmla="*/ 6354928 w 6366466"/>
              <a:gd name="connsiteY27" fmla="*/ 2671888 h 6048846"/>
              <a:gd name="connsiteX28" fmla="*/ 6177025 w 6366466"/>
              <a:gd name="connsiteY28" fmla="*/ 2645925 h 6048846"/>
              <a:gd name="connsiteX29" fmla="*/ 6109219 w 6366466"/>
              <a:gd name="connsiteY29" fmla="*/ 2636746 h 6048846"/>
              <a:gd name="connsiteX30" fmla="*/ 6113790 w 6366466"/>
              <a:gd name="connsiteY30" fmla="*/ 2644497 h 6048846"/>
              <a:gd name="connsiteX31" fmla="*/ 6145352 w 6366466"/>
              <a:gd name="connsiteY31" fmla="*/ 2678653 h 6048846"/>
              <a:gd name="connsiteX32" fmla="*/ 6251870 w 6366466"/>
              <a:gd name="connsiteY32" fmla="*/ 2781808 h 6048846"/>
              <a:gd name="connsiteX33" fmla="*/ 6212912 w 6366466"/>
              <a:gd name="connsiteY33" fmla="*/ 2797397 h 6048846"/>
              <a:gd name="connsiteX34" fmla="*/ 6206864 w 6366466"/>
              <a:gd name="connsiteY34" fmla="*/ 2800017 h 6048846"/>
              <a:gd name="connsiteX35" fmla="*/ 6212030 w 6366466"/>
              <a:gd name="connsiteY35" fmla="*/ 2808601 h 6048846"/>
              <a:gd name="connsiteX36" fmla="*/ 6338696 w 6366466"/>
              <a:gd name="connsiteY36" fmla="*/ 3012306 h 6048846"/>
              <a:gd name="connsiteX37" fmla="*/ 6222415 w 6366466"/>
              <a:gd name="connsiteY37" fmla="*/ 3141190 h 6048846"/>
              <a:gd name="connsiteX38" fmla="*/ 6168878 w 6366466"/>
              <a:gd name="connsiteY38" fmla="*/ 3137855 h 6048846"/>
              <a:gd name="connsiteX39" fmla="*/ 6200000 w 6366466"/>
              <a:gd name="connsiteY39" fmla="*/ 3413731 h 6048846"/>
              <a:gd name="connsiteX40" fmla="*/ 6226582 w 6366466"/>
              <a:gd name="connsiteY40" fmla="*/ 3653112 h 6048846"/>
              <a:gd name="connsiteX41" fmla="*/ 6144063 w 6366466"/>
              <a:gd name="connsiteY41" fmla="*/ 3675799 h 6048846"/>
              <a:gd name="connsiteX42" fmla="*/ 6127868 w 6366466"/>
              <a:gd name="connsiteY42" fmla="*/ 3769010 h 6048846"/>
              <a:gd name="connsiteX43" fmla="*/ 6066624 w 6366466"/>
              <a:gd name="connsiteY43" fmla="*/ 3772905 h 6048846"/>
              <a:gd name="connsiteX44" fmla="*/ 6161253 w 6366466"/>
              <a:gd name="connsiteY44" fmla="*/ 4288451 h 6048846"/>
              <a:gd name="connsiteX45" fmla="*/ 6094450 w 6366466"/>
              <a:gd name="connsiteY45" fmla="*/ 4301052 h 6048846"/>
              <a:gd name="connsiteX46" fmla="*/ 6064989 w 6366466"/>
              <a:gd name="connsiteY46" fmla="*/ 4410201 h 6048846"/>
              <a:gd name="connsiteX47" fmla="*/ 5997888 w 6366466"/>
              <a:gd name="connsiteY47" fmla="*/ 4418427 h 6048846"/>
              <a:gd name="connsiteX48" fmla="*/ 6087213 w 6366466"/>
              <a:gd name="connsiteY48" fmla="*/ 4525586 h 6048846"/>
              <a:gd name="connsiteX49" fmla="*/ 6026924 w 6366466"/>
              <a:gd name="connsiteY49" fmla="*/ 4513447 h 6048846"/>
              <a:gd name="connsiteX50" fmla="*/ 6062829 w 6366466"/>
              <a:gd name="connsiteY50" fmla="*/ 4709150 h 6048846"/>
              <a:gd name="connsiteX51" fmla="*/ 5481029 w 6366466"/>
              <a:gd name="connsiteY51" fmla="*/ 4656468 h 6048846"/>
              <a:gd name="connsiteX52" fmla="*/ 5693792 w 6366466"/>
              <a:gd name="connsiteY52" fmla="*/ 5040227 h 6048846"/>
              <a:gd name="connsiteX53" fmla="*/ 5588803 w 6366466"/>
              <a:gd name="connsiteY53" fmla="*/ 5214410 h 6048846"/>
              <a:gd name="connsiteX54" fmla="*/ 5488900 w 6366466"/>
              <a:gd name="connsiteY54" fmla="*/ 5162583 h 6048846"/>
              <a:gd name="connsiteX55" fmla="*/ 5587724 w 6366466"/>
              <a:gd name="connsiteY55" fmla="*/ 5288777 h 6048846"/>
              <a:gd name="connsiteX56" fmla="*/ 5441335 w 6366466"/>
              <a:gd name="connsiteY56" fmla="*/ 5246796 h 6048846"/>
              <a:gd name="connsiteX57" fmla="*/ 5601158 w 6366466"/>
              <a:gd name="connsiteY57" fmla="*/ 5635975 h 6048846"/>
              <a:gd name="connsiteX58" fmla="*/ 5555330 w 6366466"/>
              <a:gd name="connsiteY58" fmla="*/ 5625409 h 6048846"/>
              <a:gd name="connsiteX59" fmla="*/ 5716108 w 6366466"/>
              <a:gd name="connsiteY59" fmla="*/ 5998552 h 6048846"/>
              <a:gd name="connsiteX60" fmla="*/ 5458348 w 6366466"/>
              <a:gd name="connsiteY60" fmla="*/ 5796736 h 6048846"/>
              <a:gd name="connsiteX61" fmla="*/ 5466112 w 6366466"/>
              <a:gd name="connsiteY61" fmla="*/ 5910549 h 6048846"/>
              <a:gd name="connsiteX62" fmla="*/ 5389212 w 6366466"/>
              <a:gd name="connsiteY62" fmla="*/ 5895365 h 6048846"/>
              <a:gd name="connsiteX63" fmla="*/ 5170942 w 6366466"/>
              <a:gd name="connsiteY63" fmla="*/ 5791569 h 6048846"/>
              <a:gd name="connsiteX64" fmla="*/ 5189521 w 6366466"/>
              <a:gd name="connsiteY64" fmla="*/ 5883591 h 6048846"/>
              <a:gd name="connsiteX65" fmla="*/ 5087467 w 6366466"/>
              <a:gd name="connsiteY65" fmla="*/ 5830291 h 6048846"/>
              <a:gd name="connsiteX66" fmla="*/ 5260919 w 6366466"/>
              <a:gd name="connsiteY66" fmla="*/ 6028529 h 6048846"/>
              <a:gd name="connsiteX67" fmla="*/ 5247954 w 6366466"/>
              <a:gd name="connsiteY67" fmla="*/ 6048846 h 6048846"/>
              <a:gd name="connsiteX68" fmla="*/ 5076232 w 6366466"/>
              <a:gd name="connsiteY68" fmla="*/ 5906038 h 6048846"/>
              <a:gd name="connsiteX69" fmla="*/ 5047850 w 6366466"/>
              <a:gd name="connsiteY69" fmla="*/ 5940817 h 6048846"/>
              <a:gd name="connsiteX70" fmla="*/ 5115963 w 6366466"/>
              <a:gd name="connsiteY70" fmla="*/ 6037604 h 6048846"/>
              <a:gd name="connsiteX71" fmla="*/ 5112257 w 6366466"/>
              <a:gd name="connsiteY71" fmla="*/ 6043408 h 6048846"/>
              <a:gd name="connsiteX72" fmla="*/ 4978896 w 6366466"/>
              <a:gd name="connsiteY72" fmla="*/ 5951944 h 6048846"/>
              <a:gd name="connsiteX73" fmla="*/ 4971487 w 6366466"/>
              <a:gd name="connsiteY73" fmla="*/ 5963554 h 6048846"/>
              <a:gd name="connsiteX74" fmla="*/ 4999089 w 6366466"/>
              <a:gd name="connsiteY74" fmla="*/ 6007521 h 6048846"/>
              <a:gd name="connsiteX75" fmla="*/ 4984569 w 6366466"/>
              <a:gd name="connsiteY75" fmla="*/ 6035115 h 6048846"/>
              <a:gd name="connsiteX76" fmla="*/ 4427037 w 6366466"/>
              <a:gd name="connsiteY76" fmla="*/ 5706991 h 6048846"/>
              <a:gd name="connsiteX77" fmla="*/ 4410665 w 6366466"/>
              <a:gd name="connsiteY77" fmla="*/ 5737488 h 6048846"/>
              <a:gd name="connsiteX78" fmla="*/ 4593500 w 6366466"/>
              <a:gd name="connsiteY78" fmla="*/ 5862881 h 6048846"/>
              <a:gd name="connsiteX79" fmla="*/ 4574677 w 6366466"/>
              <a:gd name="connsiteY79" fmla="*/ 5887525 h 6048846"/>
              <a:gd name="connsiteX80" fmla="*/ 4109762 w 6366466"/>
              <a:gd name="connsiteY80" fmla="*/ 5564501 h 6048846"/>
              <a:gd name="connsiteX81" fmla="*/ 3816636 w 6366466"/>
              <a:gd name="connsiteY81" fmla="*/ 5313918 h 6048846"/>
              <a:gd name="connsiteX82" fmla="*/ 3762392 w 6366466"/>
              <a:gd name="connsiteY82" fmla="*/ 5265653 h 6048846"/>
              <a:gd name="connsiteX83" fmla="*/ 3663541 w 6366466"/>
              <a:gd name="connsiteY83" fmla="*/ 5237533 h 6048846"/>
              <a:gd name="connsiteX84" fmla="*/ 3621445 w 6366466"/>
              <a:gd name="connsiteY84" fmla="*/ 5224454 h 6048846"/>
              <a:gd name="connsiteX85" fmla="*/ 3611896 w 6366466"/>
              <a:gd name="connsiteY85" fmla="*/ 5242602 h 6048846"/>
              <a:gd name="connsiteX86" fmla="*/ 3537847 w 6366466"/>
              <a:gd name="connsiteY86" fmla="*/ 5209209 h 6048846"/>
              <a:gd name="connsiteX87" fmla="*/ 3492433 w 6366466"/>
              <a:gd name="connsiteY87" fmla="*/ 5184369 h 6048846"/>
              <a:gd name="connsiteX88" fmla="*/ 3417236 w 6366466"/>
              <a:gd name="connsiteY88" fmla="*/ 5161007 h 6048846"/>
              <a:gd name="connsiteX89" fmla="*/ 3206016 w 6366466"/>
              <a:gd name="connsiteY89" fmla="*/ 5089760 h 6048846"/>
              <a:gd name="connsiteX90" fmla="*/ 3202004 w 6366466"/>
              <a:gd name="connsiteY90" fmla="*/ 5095012 h 6048846"/>
              <a:gd name="connsiteX91" fmla="*/ 3182230 w 6366466"/>
              <a:gd name="connsiteY91" fmla="*/ 5081737 h 6048846"/>
              <a:gd name="connsiteX92" fmla="*/ 3173402 w 6366466"/>
              <a:gd name="connsiteY92" fmla="*/ 5078760 h 6048846"/>
              <a:gd name="connsiteX93" fmla="*/ 2693297 w 6366466"/>
              <a:gd name="connsiteY93" fmla="*/ 4897297 h 6048846"/>
              <a:gd name="connsiteX94" fmla="*/ 2405091 w 6366466"/>
              <a:gd name="connsiteY94" fmla="*/ 4768577 h 6048846"/>
              <a:gd name="connsiteX95" fmla="*/ 2163479 w 6366466"/>
              <a:gd name="connsiteY95" fmla="*/ 4710469 h 6048846"/>
              <a:gd name="connsiteX96" fmla="*/ 1988406 w 6366466"/>
              <a:gd name="connsiteY96" fmla="*/ 4611466 h 6048846"/>
              <a:gd name="connsiteX97" fmla="*/ 1433050 w 6366466"/>
              <a:gd name="connsiteY97" fmla="*/ 4391722 h 6048846"/>
              <a:gd name="connsiteX98" fmla="*/ 1399224 w 6366466"/>
              <a:gd name="connsiteY98" fmla="*/ 4337568 h 6048846"/>
              <a:gd name="connsiteX99" fmla="*/ 1888158 w 6366466"/>
              <a:gd name="connsiteY99" fmla="*/ 4492809 h 6048846"/>
              <a:gd name="connsiteX100" fmla="*/ 1904177 w 6366466"/>
              <a:gd name="connsiteY100" fmla="*/ 4460684 h 6048846"/>
              <a:gd name="connsiteX101" fmla="*/ 1621067 w 6366466"/>
              <a:gd name="connsiteY101" fmla="*/ 4349087 h 6048846"/>
              <a:gd name="connsiteX102" fmla="*/ 1166074 w 6366466"/>
              <a:gd name="connsiteY102" fmla="*/ 4142603 h 6048846"/>
              <a:gd name="connsiteX103" fmla="*/ 1100941 w 6366466"/>
              <a:gd name="connsiteY103" fmla="*/ 4069205 h 6048846"/>
              <a:gd name="connsiteX104" fmla="*/ 1125922 w 6366466"/>
              <a:gd name="connsiteY104" fmla="*/ 4027521 h 6048846"/>
              <a:gd name="connsiteX105" fmla="*/ 1347091 w 6366466"/>
              <a:gd name="connsiteY105" fmla="*/ 4069837 h 6048846"/>
              <a:gd name="connsiteX106" fmla="*/ 1901216 w 6366466"/>
              <a:gd name="connsiteY106" fmla="*/ 4245777 h 6048846"/>
              <a:gd name="connsiteX107" fmla="*/ 1951119 w 6366466"/>
              <a:gd name="connsiteY107" fmla="*/ 4215108 h 6048846"/>
              <a:gd name="connsiteX108" fmla="*/ 1634797 w 6366466"/>
              <a:gd name="connsiteY108" fmla="*/ 4071259 h 6048846"/>
              <a:gd name="connsiteX109" fmla="*/ 514799 w 6366466"/>
              <a:gd name="connsiteY109" fmla="*/ 3355933 h 6048846"/>
              <a:gd name="connsiteX110" fmla="*/ 455376 w 6366466"/>
              <a:gd name="connsiteY110" fmla="*/ 3321562 h 6048846"/>
              <a:gd name="connsiteX111" fmla="*/ 399820 w 6366466"/>
              <a:gd name="connsiteY111" fmla="*/ 3260508 h 6048846"/>
              <a:gd name="connsiteX112" fmla="*/ 0 w 6366466"/>
              <a:gd name="connsiteY112" fmla="*/ 2882381 h 6048846"/>
              <a:gd name="connsiteX113" fmla="*/ 11539 w 6366466"/>
              <a:gd name="connsiteY113" fmla="*/ 2855035 h 6048846"/>
              <a:gd name="connsiteX114" fmla="*/ 260208 w 6366466"/>
              <a:gd name="connsiteY114" fmla="*/ 2890578 h 6048846"/>
              <a:gd name="connsiteX115" fmla="*/ 114595 w 6366466"/>
              <a:gd name="connsiteY115" fmla="*/ 2745112 h 6048846"/>
              <a:gd name="connsiteX116" fmla="*/ 253382 w 6366466"/>
              <a:gd name="connsiteY116" fmla="*/ 2702352 h 6048846"/>
              <a:gd name="connsiteX117" fmla="*/ 491743 w 6366466"/>
              <a:gd name="connsiteY117" fmla="*/ 2809044 h 6048846"/>
              <a:gd name="connsiteX118" fmla="*/ 818199 w 6366466"/>
              <a:gd name="connsiteY118" fmla="*/ 3039836 h 6048846"/>
              <a:gd name="connsiteX119" fmla="*/ 979065 w 6366466"/>
              <a:gd name="connsiteY119" fmla="*/ 3141304 h 6048846"/>
              <a:gd name="connsiteX120" fmla="*/ 1032268 w 6366466"/>
              <a:gd name="connsiteY120" fmla="*/ 3176552 h 6048846"/>
              <a:gd name="connsiteX121" fmla="*/ 1025891 w 6366466"/>
              <a:gd name="connsiteY121" fmla="*/ 3169143 h 6048846"/>
              <a:gd name="connsiteX122" fmla="*/ 994485 w 6366466"/>
              <a:gd name="connsiteY122" fmla="*/ 3122046 h 6048846"/>
              <a:gd name="connsiteX123" fmla="*/ 831191 w 6366466"/>
              <a:gd name="connsiteY123" fmla="*/ 2922428 h 6048846"/>
              <a:gd name="connsiteX124" fmla="*/ 931990 w 6366466"/>
              <a:gd name="connsiteY124" fmla="*/ 2987387 h 6048846"/>
              <a:gd name="connsiteX125" fmla="*/ 1005783 w 6366466"/>
              <a:gd name="connsiteY125" fmla="*/ 3017131 h 6048846"/>
              <a:gd name="connsiteX126" fmla="*/ 1068222 w 6366466"/>
              <a:gd name="connsiteY126" fmla="*/ 3030747 h 6048846"/>
              <a:gd name="connsiteX127" fmla="*/ 1012058 w 6366466"/>
              <a:gd name="connsiteY127" fmla="*/ 2958846 h 6048846"/>
              <a:gd name="connsiteX128" fmla="*/ 740196 w 6366466"/>
              <a:gd name="connsiteY128" fmla="*/ 2730670 h 6048846"/>
              <a:gd name="connsiteX129" fmla="*/ 499819 w 6366466"/>
              <a:gd name="connsiteY129" fmla="*/ 2603366 h 6048846"/>
              <a:gd name="connsiteX130" fmla="*/ 376615 w 6366466"/>
              <a:gd name="connsiteY130" fmla="*/ 2510525 h 6048846"/>
              <a:gd name="connsiteX131" fmla="*/ 560826 w 6366466"/>
              <a:gd name="connsiteY131" fmla="*/ 2565927 h 6048846"/>
              <a:gd name="connsiteX132" fmla="*/ 508068 w 6366466"/>
              <a:gd name="connsiteY132" fmla="*/ 2483845 h 6048846"/>
              <a:gd name="connsiteX133" fmla="*/ 525636 w 6366466"/>
              <a:gd name="connsiteY133" fmla="*/ 2470857 h 6048846"/>
              <a:gd name="connsiteX134" fmla="*/ 614187 w 6366466"/>
              <a:gd name="connsiteY134" fmla="*/ 2506552 h 6048846"/>
              <a:gd name="connsiteX135" fmla="*/ 677168 w 6366466"/>
              <a:gd name="connsiteY135" fmla="*/ 2407875 h 6048846"/>
              <a:gd name="connsiteX136" fmla="*/ 843873 w 6366466"/>
              <a:gd name="connsiteY136" fmla="*/ 2447099 h 6048846"/>
              <a:gd name="connsiteX137" fmla="*/ 586289 w 6366466"/>
              <a:gd name="connsiteY137" fmla="*/ 2307995 h 6048846"/>
              <a:gd name="connsiteX138" fmla="*/ 597104 w 6366466"/>
              <a:gd name="connsiteY138" fmla="*/ 2286204 h 6048846"/>
              <a:gd name="connsiteX139" fmla="*/ 711169 w 6366466"/>
              <a:gd name="connsiteY139" fmla="*/ 2335223 h 6048846"/>
              <a:gd name="connsiteX140" fmla="*/ 771817 w 6366466"/>
              <a:gd name="connsiteY140" fmla="*/ 2322572 h 6048846"/>
              <a:gd name="connsiteX141" fmla="*/ 979513 w 6366466"/>
              <a:gd name="connsiteY141" fmla="*/ 2331491 h 6048846"/>
              <a:gd name="connsiteX142" fmla="*/ 1060477 w 6366466"/>
              <a:gd name="connsiteY142" fmla="*/ 2316084 h 6048846"/>
              <a:gd name="connsiteX143" fmla="*/ 349627 w 6366466"/>
              <a:gd name="connsiteY143" fmla="*/ 1874462 h 6048846"/>
              <a:gd name="connsiteX144" fmla="*/ 366299 w 6366466"/>
              <a:gd name="connsiteY144" fmla="*/ 1848343 h 6048846"/>
              <a:gd name="connsiteX145" fmla="*/ 607393 w 6366466"/>
              <a:gd name="connsiteY145" fmla="*/ 1926066 h 6048846"/>
              <a:gd name="connsiteX146" fmla="*/ 614804 w 6366466"/>
              <a:gd name="connsiteY146" fmla="*/ 1914457 h 6048846"/>
              <a:gd name="connsiteX147" fmla="*/ 562283 w 6366466"/>
              <a:gd name="connsiteY147" fmla="*/ 1865920 h 6048846"/>
              <a:gd name="connsiteX148" fmla="*/ 695771 w 6366466"/>
              <a:gd name="connsiteY148" fmla="*/ 1748837 h 6048846"/>
              <a:gd name="connsiteX149" fmla="*/ 754264 w 6366466"/>
              <a:gd name="connsiteY149" fmla="*/ 1884923 h 6048846"/>
              <a:gd name="connsiteX150" fmla="*/ 778765 w 6366466"/>
              <a:gd name="connsiteY150" fmla="*/ 1793238 h 6048846"/>
              <a:gd name="connsiteX151" fmla="*/ 808100 w 6366466"/>
              <a:gd name="connsiteY151" fmla="*/ 1892637 h 6048846"/>
              <a:gd name="connsiteX152" fmla="*/ 872934 w 6366466"/>
              <a:gd name="connsiteY152" fmla="*/ 1791059 h 6048846"/>
              <a:gd name="connsiteX153" fmla="*/ 655920 w 6366466"/>
              <a:gd name="connsiteY153" fmla="*/ 1675606 h 6048846"/>
              <a:gd name="connsiteX154" fmla="*/ 664883 w 6366466"/>
              <a:gd name="connsiteY154" fmla="*/ 1656717 h 6048846"/>
              <a:gd name="connsiteX155" fmla="*/ 962563 w 6366466"/>
              <a:gd name="connsiteY155" fmla="*/ 1752384 h 6048846"/>
              <a:gd name="connsiteX156" fmla="*/ 974932 w 6366466"/>
              <a:gd name="connsiteY156" fmla="*/ 1723314 h 6048846"/>
              <a:gd name="connsiteX157" fmla="*/ 845812 w 6366466"/>
              <a:gd name="connsiteY157" fmla="*/ 1663968 h 6048846"/>
              <a:gd name="connsiteX158" fmla="*/ 850771 w 6366466"/>
              <a:gd name="connsiteY158" fmla="*/ 1646506 h 6048846"/>
              <a:gd name="connsiteX159" fmla="*/ 1078186 w 6366466"/>
              <a:gd name="connsiteY159" fmla="*/ 1643912 h 6048846"/>
              <a:gd name="connsiteX160" fmla="*/ 1086551 w 6366466"/>
              <a:gd name="connsiteY160" fmla="*/ 1616269 h 6048846"/>
              <a:gd name="connsiteX161" fmla="*/ 833688 w 6366466"/>
              <a:gd name="connsiteY161" fmla="*/ 1426158 h 6048846"/>
              <a:gd name="connsiteX162" fmla="*/ 520476 w 6366466"/>
              <a:gd name="connsiteY162" fmla="*/ 1253076 h 6048846"/>
              <a:gd name="connsiteX163" fmla="*/ 533145 w 6366466"/>
              <a:gd name="connsiteY163" fmla="*/ 1228382 h 6048846"/>
              <a:gd name="connsiteX164" fmla="*/ 735461 w 6366466"/>
              <a:gd name="connsiteY164" fmla="*/ 1308719 h 6048846"/>
              <a:gd name="connsiteX165" fmla="*/ 746874 w 6366466"/>
              <a:gd name="connsiteY165" fmla="*/ 1295683 h 6048846"/>
              <a:gd name="connsiteX166" fmla="*/ 626418 w 6366466"/>
              <a:gd name="connsiteY166" fmla="*/ 1213071 h 6048846"/>
              <a:gd name="connsiteX167" fmla="*/ 637533 w 6366466"/>
              <a:gd name="connsiteY167" fmla="*/ 1195658 h 6048846"/>
              <a:gd name="connsiteX168" fmla="*/ 700570 w 6366466"/>
              <a:gd name="connsiteY168" fmla="*/ 1218026 h 6048846"/>
              <a:gd name="connsiteX169" fmla="*/ 663764 w 6366466"/>
              <a:gd name="connsiteY169" fmla="*/ 1159403 h 6048846"/>
              <a:gd name="connsiteX170" fmla="*/ 785476 w 6366466"/>
              <a:gd name="connsiteY170" fmla="*/ 1230358 h 6048846"/>
              <a:gd name="connsiteX171" fmla="*/ 782910 w 6366466"/>
              <a:gd name="connsiteY171" fmla="*/ 1132628 h 6048846"/>
              <a:gd name="connsiteX172" fmla="*/ 796473 w 6366466"/>
              <a:gd name="connsiteY172" fmla="*/ 1121067 h 6048846"/>
              <a:gd name="connsiteX173" fmla="*/ 848214 w 6366466"/>
              <a:gd name="connsiteY173" fmla="*/ 1248351 h 6048846"/>
              <a:gd name="connsiteX174" fmla="*/ 875524 w 6366466"/>
              <a:gd name="connsiteY174" fmla="*/ 1137728 h 6048846"/>
              <a:gd name="connsiteX175" fmla="*/ 900855 w 6366466"/>
              <a:gd name="connsiteY175" fmla="*/ 1238554 h 6048846"/>
              <a:gd name="connsiteX176" fmla="*/ 998253 w 6366466"/>
              <a:gd name="connsiteY176" fmla="*/ 1163481 h 6048846"/>
              <a:gd name="connsiteX177" fmla="*/ 771080 w 6366466"/>
              <a:gd name="connsiteY177" fmla="*/ 1049408 h 6048846"/>
              <a:gd name="connsiteX178" fmla="*/ 785303 w 6366466"/>
              <a:gd name="connsiteY178" fmla="*/ 1017436 h 6048846"/>
              <a:gd name="connsiteX179" fmla="*/ 1081428 w 6366466"/>
              <a:gd name="connsiteY179" fmla="*/ 1120382 h 6048846"/>
              <a:gd name="connsiteX180" fmla="*/ 1088540 w 6366466"/>
              <a:gd name="connsiteY180" fmla="*/ 1104396 h 6048846"/>
              <a:gd name="connsiteX181" fmla="*/ 1034166 w 6366466"/>
              <a:gd name="connsiteY181" fmla="*/ 1058760 h 6048846"/>
              <a:gd name="connsiteX182" fmla="*/ 1122182 w 6366466"/>
              <a:gd name="connsiteY182" fmla="*/ 1056533 h 6048846"/>
              <a:gd name="connsiteX183" fmla="*/ 1094279 w 6366466"/>
              <a:gd name="connsiteY183" fmla="*/ 1008188 h 6048846"/>
              <a:gd name="connsiteX184" fmla="*/ 1140288 w 6366466"/>
              <a:gd name="connsiteY184" fmla="*/ 1022432 h 6048846"/>
              <a:gd name="connsiteX185" fmla="*/ 1140360 w 6366466"/>
              <a:gd name="connsiteY185" fmla="*/ 996630 h 6048846"/>
              <a:gd name="connsiteX186" fmla="*/ 1203206 w 6366466"/>
              <a:gd name="connsiteY186" fmla="*/ 760171 h 6048846"/>
              <a:gd name="connsiteX187" fmla="*/ 1032403 w 6366466"/>
              <a:gd name="connsiteY187" fmla="*/ 265601 h 6048846"/>
              <a:gd name="connsiteX188" fmla="*/ 1242034 w 6366466"/>
              <a:gd name="connsiteY188" fmla="*/ 335262 h 6048846"/>
              <a:gd name="connsiteX189" fmla="*/ 1249092 w 6366466"/>
              <a:gd name="connsiteY189" fmla="*/ 312696 h 6048846"/>
              <a:gd name="connsiteX190" fmla="*/ 1070884 w 6366466"/>
              <a:gd name="connsiteY190" fmla="*/ 156882 h 6048846"/>
              <a:gd name="connsiteX191" fmla="*/ 1395126 w 6366466"/>
              <a:gd name="connsiteY191" fmla="*/ 902 h 6048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</a:cxnLst>
            <a:rect l="l" t="t" r="r" b="b"/>
            <a:pathLst>
              <a:path w="6366466" h="6048846">
                <a:moveTo>
                  <a:pt x="1178278" y="3231406"/>
                </a:moveTo>
                <a:lnTo>
                  <a:pt x="1147792" y="3253088"/>
                </a:lnTo>
                <a:lnTo>
                  <a:pt x="1207593" y="3292708"/>
                </a:lnTo>
                <a:lnTo>
                  <a:pt x="1194671" y="3265076"/>
                </a:lnTo>
                <a:cubicBezTo>
                  <a:pt x="1187852" y="3251533"/>
                  <a:pt x="1181953" y="3240185"/>
                  <a:pt x="1178278" y="3231406"/>
                </a:cubicBezTo>
                <a:close/>
                <a:moveTo>
                  <a:pt x="1395126" y="902"/>
                </a:moveTo>
                <a:cubicBezTo>
                  <a:pt x="1497829" y="-5251"/>
                  <a:pt x="1596261" y="21350"/>
                  <a:pt x="1693740" y="41447"/>
                </a:cubicBezTo>
                <a:cubicBezTo>
                  <a:pt x="2378979" y="175292"/>
                  <a:pt x="3039853" y="372722"/>
                  <a:pt x="3673169" y="629625"/>
                </a:cubicBezTo>
                <a:cubicBezTo>
                  <a:pt x="3774147" y="664788"/>
                  <a:pt x="3864877" y="718403"/>
                  <a:pt x="3961375" y="758345"/>
                </a:cubicBezTo>
                <a:cubicBezTo>
                  <a:pt x="4037432" y="782494"/>
                  <a:pt x="4126930" y="792306"/>
                  <a:pt x="4202987" y="816453"/>
                </a:cubicBezTo>
                <a:cubicBezTo>
                  <a:pt x="4268178" y="837153"/>
                  <a:pt x="4317350" y="889977"/>
                  <a:pt x="4378060" y="915455"/>
                </a:cubicBezTo>
                <a:cubicBezTo>
                  <a:pt x="4560192" y="991889"/>
                  <a:pt x="4746804" y="1063546"/>
                  <a:pt x="4933416" y="1135200"/>
                </a:cubicBezTo>
                <a:cubicBezTo>
                  <a:pt x="4950666" y="1146880"/>
                  <a:pt x="4960242" y="1159223"/>
                  <a:pt x="4967242" y="1189354"/>
                </a:cubicBezTo>
                <a:cubicBezTo>
                  <a:pt x="4804264" y="1137607"/>
                  <a:pt x="4641286" y="1085859"/>
                  <a:pt x="4478308" y="1034112"/>
                </a:cubicBezTo>
                <a:cubicBezTo>
                  <a:pt x="4472539" y="1047786"/>
                  <a:pt x="4463577" y="1057344"/>
                  <a:pt x="4462289" y="1066238"/>
                </a:cubicBezTo>
                <a:cubicBezTo>
                  <a:pt x="4555595" y="1102066"/>
                  <a:pt x="4648902" y="1137893"/>
                  <a:pt x="4745400" y="1177835"/>
                </a:cubicBezTo>
                <a:cubicBezTo>
                  <a:pt x="4894935" y="1243921"/>
                  <a:pt x="5047663" y="1314120"/>
                  <a:pt x="5200392" y="1384319"/>
                </a:cubicBezTo>
                <a:cubicBezTo>
                  <a:pt x="5228507" y="1399449"/>
                  <a:pt x="5246372" y="1433029"/>
                  <a:pt x="5265525" y="1457717"/>
                </a:cubicBezTo>
                <a:cubicBezTo>
                  <a:pt x="5259756" y="1471389"/>
                  <a:pt x="5246313" y="1485728"/>
                  <a:pt x="5240544" y="1499400"/>
                </a:cubicBezTo>
                <a:cubicBezTo>
                  <a:pt x="5166391" y="1488260"/>
                  <a:pt x="5092239" y="1477120"/>
                  <a:pt x="5019376" y="1457085"/>
                </a:cubicBezTo>
                <a:cubicBezTo>
                  <a:pt x="4834667" y="1398438"/>
                  <a:pt x="4654439" y="1335012"/>
                  <a:pt x="4465250" y="1281145"/>
                </a:cubicBezTo>
                <a:cubicBezTo>
                  <a:pt x="4454385" y="1277695"/>
                  <a:pt x="4437750" y="1287919"/>
                  <a:pt x="4415346" y="1311815"/>
                </a:cubicBezTo>
                <a:cubicBezTo>
                  <a:pt x="4518229" y="1359986"/>
                  <a:pt x="4625592" y="1403378"/>
                  <a:pt x="4731668" y="1455664"/>
                </a:cubicBezTo>
                <a:cubicBezTo>
                  <a:pt x="5132336" y="1644899"/>
                  <a:pt x="5515692" y="1875154"/>
                  <a:pt x="5851667" y="2170988"/>
                </a:cubicBezTo>
                <a:cubicBezTo>
                  <a:pt x="5867629" y="2191562"/>
                  <a:pt x="5889359" y="2198461"/>
                  <a:pt x="5911090" y="2205361"/>
                </a:cubicBezTo>
                <a:cubicBezTo>
                  <a:pt x="5930243" y="2230049"/>
                  <a:pt x="5950685" y="2245841"/>
                  <a:pt x="5966646" y="2266415"/>
                </a:cubicBezTo>
                <a:cubicBezTo>
                  <a:pt x="6099490" y="2395422"/>
                  <a:pt x="6229141" y="2520313"/>
                  <a:pt x="6366466" y="2644541"/>
                </a:cubicBezTo>
                <a:cubicBezTo>
                  <a:pt x="6365177" y="2653434"/>
                  <a:pt x="6356215" y="2662994"/>
                  <a:pt x="6354928" y="2671888"/>
                </a:cubicBezTo>
                <a:cubicBezTo>
                  <a:pt x="6299313" y="2663532"/>
                  <a:pt x="6243698" y="2655176"/>
                  <a:pt x="6177025" y="2645925"/>
                </a:cubicBezTo>
                <a:lnTo>
                  <a:pt x="6109219" y="2636746"/>
                </a:lnTo>
                <a:lnTo>
                  <a:pt x="6113790" y="2644497"/>
                </a:lnTo>
                <a:lnTo>
                  <a:pt x="6145352" y="2678653"/>
                </a:lnTo>
                <a:cubicBezTo>
                  <a:pt x="6182291" y="2717855"/>
                  <a:pt x="6214025" y="2748862"/>
                  <a:pt x="6251870" y="2781808"/>
                </a:cubicBezTo>
                <a:cubicBezTo>
                  <a:pt x="6238919" y="2786224"/>
                  <a:pt x="6225806" y="2791751"/>
                  <a:pt x="6212912" y="2797397"/>
                </a:cubicBezTo>
                <a:lnTo>
                  <a:pt x="6206864" y="2800017"/>
                </a:lnTo>
                <a:lnTo>
                  <a:pt x="6212030" y="2808601"/>
                </a:lnTo>
                <a:cubicBezTo>
                  <a:pt x="6251283" y="2873077"/>
                  <a:pt x="6298246" y="2930321"/>
                  <a:pt x="6338696" y="3012306"/>
                </a:cubicBezTo>
                <a:cubicBezTo>
                  <a:pt x="6223377" y="2974944"/>
                  <a:pt x="6225048" y="3059543"/>
                  <a:pt x="6222415" y="3141190"/>
                </a:cubicBezTo>
                <a:cubicBezTo>
                  <a:pt x="6195648" y="3139524"/>
                  <a:pt x="6177184" y="3139377"/>
                  <a:pt x="6168878" y="3137855"/>
                </a:cubicBezTo>
                <a:cubicBezTo>
                  <a:pt x="6179452" y="3232733"/>
                  <a:pt x="6189725" y="3323231"/>
                  <a:pt x="6200000" y="3413731"/>
                </a:cubicBezTo>
                <a:cubicBezTo>
                  <a:pt x="6115449" y="3526821"/>
                  <a:pt x="6263393" y="3561523"/>
                  <a:pt x="6226582" y="3653112"/>
                </a:cubicBezTo>
                <a:cubicBezTo>
                  <a:pt x="6198260" y="3658724"/>
                  <a:pt x="6165336" y="3657006"/>
                  <a:pt x="6144063" y="3675799"/>
                </a:cubicBezTo>
                <a:cubicBezTo>
                  <a:pt x="6130799" y="3691738"/>
                  <a:pt x="6133486" y="3731135"/>
                  <a:pt x="6127868" y="3769010"/>
                </a:cubicBezTo>
                <a:cubicBezTo>
                  <a:pt x="6107552" y="3771767"/>
                  <a:pt x="6085086" y="3773049"/>
                  <a:pt x="6066624" y="3772905"/>
                </a:cubicBezTo>
                <a:cubicBezTo>
                  <a:pt x="6098883" y="3945245"/>
                  <a:pt x="6131143" y="4117585"/>
                  <a:pt x="6161253" y="4288451"/>
                </a:cubicBezTo>
                <a:cubicBezTo>
                  <a:pt x="6143088" y="4292683"/>
                  <a:pt x="6103712" y="4286542"/>
                  <a:pt x="6094450" y="4301052"/>
                </a:cubicBezTo>
                <a:cubicBezTo>
                  <a:pt x="6075926" y="4330076"/>
                  <a:pt x="6076461" y="4367997"/>
                  <a:pt x="6064989" y="4410201"/>
                </a:cubicBezTo>
                <a:cubicBezTo>
                  <a:pt x="6052979" y="4414482"/>
                  <a:pt x="6030514" y="4415765"/>
                  <a:pt x="5997888" y="4418427"/>
                </a:cubicBezTo>
                <a:cubicBezTo>
                  <a:pt x="6029198" y="4456588"/>
                  <a:pt x="6058057" y="4488899"/>
                  <a:pt x="6087213" y="4525586"/>
                </a:cubicBezTo>
                <a:cubicBezTo>
                  <a:pt x="6068451" y="4521064"/>
                  <a:pt x="6055844" y="4516590"/>
                  <a:pt x="6026924" y="4513447"/>
                </a:cubicBezTo>
                <a:cubicBezTo>
                  <a:pt x="6040007" y="4585009"/>
                  <a:pt x="6052494" y="4647817"/>
                  <a:pt x="6062829" y="4709150"/>
                </a:cubicBezTo>
                <a:cubicBezTo>
                  <a:pt x="5885308" y="4691717"/>
                  <a:pt x="5691473" y="4675616"/>
                  <a:pt x="5481029" y="4656468"/>
                </a:cubicBezTo>
                <a:cubicBezTo>
                  <a:pt x="5481561" y="4844602"/>
                  <a:pt x="5644562" y="4889629"/>
                  <a:pt x="5693792" y="5040227"/>
                </a:cubicBezTo>
                <a:cubicBezTo>
                  <a:pt x="5583611" y="5048115"/>
                  <a:pt x="5631708" y="5152036"/>
                  <a:pt x="5588803" y="5214410"/>
                </a:cubicBezTo>
                <a:cubicBezTo>
                  <a:pt x="5561139" y="5199609"/>
                  <a:pt x="5535624" y="5186284"/>
                  <a:pt x="5488900" y="5162583"/>
                </a:cubicBezTo>
                <a:cubicBezTo>
                  <a:pt x="5529113" y="5211025"/>
                  <a:pt x="5553967" y="5244761"/>
                  <a:pt x="5587724" y="5288777"/>
                </a:cubicBezTo>
                <a:cubicBezTo>
                  <a:pt x="5531141" y="5270834"/>
                  <a:pt x="5487165" y="5257363"/>
                  <a:pt x="5441335" y="5246796"/>
                </a:cubicBezTo>
                <a:cubicBezTo>
                  <a:pt x="5434220" y="5412997"/>
                  <a:pt x="5526652" y="5505598"/>
                  <a:pt x="5601158" y="5635975"/>
                </a:cubicBezTo>
                <a:cubicBezTo>
                  <a:pt x="5582397" y="5631454"/>
                  <a:pt x="5563634" y="5626932"/>
                  <a:pt x="5555330" y="5625409"/>
                </a:cubicBezTo>
                <a:cubicBezTo>
                  <a:pt x="5515827" y="5827813"/>
                  <a:pt x="5666518" y="5872744"/>
                  <a:pt x="5716108" y="5998552"/>
                </a:cubicBezTo>
                <a:cubicBezTo>
                  <a:pt x="5629471" y="5930788"/>
                  <a:pt x="5547135" y="5865974"/>
                  <a:pt x="5458348" y="5796736"/>
                </a:cubicBezTo>
                <a:cubicBezTo>
                  <a:pt x="5461632" y="5844888"/>
                  <a:pt x="5464021" y="5879907"/>
                  <a:pt x="5466112" y="5910549"/>
                </a:cubicBezTo>
                <a:cubicBezTo>
                  <a:pt x="5441194" y="5905979"/>
                  <a:pt x="5412573" y="5907213"/>
                  <a:pt x="5389212" y="5895365"/>
                </a:cubicBezTo>
                <a:cubicBezTo>
                  <a:pt x="5315419" y="5865618"/>
                  <a:pt x="5241029" y="5827118"/>
                  <a:pt x="5170942" y="5791569"/>
                </a:cubicBezTo>
                <a:cubicBezTo>
                  <a:pt x="5174287" y="5810554"/>
                  <a:pt x="5178230" y="5838293"/>
                  <a:pt x="5189521" y="5883591"/>
                </a:cubicBezTo>
                <a:cubicBezTo>
                  <a:pt x="5151102" y="5861414"/>
                  <a:pt x="5129890" y="5851039"/>
                  <a:pt x="5087467" y="5830291"/>
                </a:cubicBezTo>
                <a:cubicBezTo>
                  <a:pt x="5156239" y="5906665"/>
                  <a:pt x="5209655" y="5968336"/>
                  <a:pt x="5260919" y="6028529"/>
                </a:cubicBezTo>
                <a:cubicBezTo>
                  <a:pt x="5257214" y="6034335"/>
                  <a:pt x="5253510" y="6040139"/>
                  <a:pt x="5247954" y="6048846"/>
                </a:cubicBezTo>
                <a:cubicBezTo>
                  <a:pt x="5191430" y="6001735"/>
                  <a:pt x="5132757" y="5953150"/>
                  <a:pt x="5076232" y="5906038"/>
                </a:cubicBezTo>
                <a:cubicBezTo>
                  <a:pt x="5066672" y="5916172"/>
                  <a:pt x="5057410" y="5930682"/>
                  <a:pt x="5047850" y="5940817"/>
                </a:cubicBezTo>
                <a:cubicBezTo>
                  <a:pt x="5070553" y="5973079"/>
                  <a:pt x="5093257" y="6005341"/>
                  <a:pt x="5115963" y="6037604"/>
                </a:cubicBezTo>
                <a:cubicBezTo>
                  <a:pt x="5114110" y="6040506"/>
                  <a:pt x="5112257" y="6043408"/>
                  <a:pt x="5112257" y="6043408"/>
                </a:cubicBezTo>
                <a:cubicBezTo>
                  <a:pt x="5069237" y="6013903"/>
                  <a:pt x="5024066" y="5982923"/>
                  <a:pt x="4978896" y="5951944"/>
                </a:cubicBezTo>
                <a:cubicBezTo>
                  <a:pt x="4975191" y="5957748"/>
                  <a:pt x="4973338" y="5960651"/>
                  <a:pt x="4971487" y="5963554"/>
                </a:cubicBezTo>
                <a:cubicBezTo>
                  <a:pt x="4980687" y="5978210"/>
                  <a:pt x="4989887" y="5992863"/>
                  <a:pt x="4999089" y="6007521"/>
                </a:cubicBezTo>
                <a:cubicBezTo>
                  <a:pt x="4993532" y="6016226"/>
                  <a:pt x="4987975" y="6024933"/>
                  <a:pt x="4984569" y="6035115"/>
                </a:cubicBezTo>
                <a:cubicBezTo>
                  <a:pt x="4782252" y="5954778"/>
                  <a:pt x="4621944" y="5798936"/>
                  <a:pt x="4427037" y="5706991"/>
                </a:cubicBezTo>
                <a:cubicBezTo>
                  <a:pt x="4423632" y="5717172"/>
                  <a:pt x="4416221" y="5728782"/>
                  <a:pt x="4410665" y="5737488"/>
                </a:cubicBezTo>
                <a:cubicBezTo>
                  <a:pt x="4470893" y="5778794"/>
                  <a:pt x="4533272" y="5821575"/>
                  <a:pt x="4593500" y="5862881"/>
                </a:cubicBezTo>
                <a:cubicBezTo>
                  <a:pt x="4587944" y="5871589"/>
                  <a:pt x="4580235" y="5878820"/>
                  <a:pt x="4574677" y="5887525"/>
                </a:cubicBezTo>
                <a:cubicBezTo>
                  <a:pt x="4419806" y="5781311"/>
                  <a:pt x="4257223" y="5682326"/>
                  <a:pt x="4109762" y="5564501"/>
                </a:cubicBezTo>
                <a:cubicBezTo>
                  <a:pt x="4009919" y="5483510"/>
                  <a:pt x="3912929" y="5399258"/>
                  <a:pt x="3816636" y="5313918"/>
                </a:cubicBezTo>
                <a:lnTo>
                  <a:pt x="3762392" y="5265653"/>
                </a:lnTo>
                <a:lnTo>
                  <a:pt x="3663541" y="5237533"/>
                </a:lnTo>
                <a:lnTo>
                  <a:pt x="3621445" y="5224454"/>
                </a:lnTo>
                <a:lnTo>
                  <a:pt x="3611896" y="5242602"/>
                </a:lnTo>
                <a:cubicBezTo>
                  <a:pt x="3586606" y="5232560"/>
                  <a:pt x="3561973" y="5221338"/>
                  <a:pt x="3537847" y="5209209"/>
                </a:cubicBezTo>
                <a:lnTo>
                  <a:pt x="3492433" y="5184369"/>
                </a:lnTo>
                <a:lnTo>
                  <a:pt x="3417236" y="5161007"/>
                </a:lnTo>
                <a:lnTo>
                  <a:pt x="3206016" y="5089760"/>
                </a:lnTo>
                <a:lnTo>
                  <a:pt x="3202004" y="5095012"/>
                </a:lnTo>
                <a:lnTo>
                  <a:pt x="3182230" y="5081737"/>
                </a:lnTo>
                <a:lnTo>
                  <a:pt x="3173402" y="5078760"/>
                </a:lnTo>
                <a:cubicBezTo>
                  <a:pt x="3011678" y="5022031"/>
                  <a:pt x="2851627" y="4961522"/>
                  <a:pt x="2693297" y="4897297"/>
                </a:cubicBezTo>
                <a:cubicBezTo>
                  <a:pt x="2592318" y="4862134"/>
                  <a:pt x="2501589" y="4808519"/>
                  <a:pt x="2405091" y="4768577"/>
                </a:cubicBezTo>
                <a:cubicBezTo>
                  <a:pt x="2329034" y="4744428"/>
                  <a:pt x="2239536" y="4734617"/>
                  <a:pt x="2163479" y="4710469"/>
                </a:cubicBezTo>
                <a:cubicBezTo>
                  <a:pt x="2098289" y="4689769"/>
                  <a:pt x="2049116" y="4636946"/>
                  <a:pt x="1988406" y="4611466"/>
                </a:cubicBezTo>
                <a:cubicBezTo>
                  <a:pt x="1806274" y="4535032"/>
                  <a:pt x="1619663" y="4463377"/>
                  <a:pt x="1433050" y="4391722"/>
                </a:cubicBezTo>
                <a:cubicBezTo>
                  <a:pt x="1415800" y="4380043"/>
                  <a:pt x="1406223" y="4367699"/>
                  <a:pt x="1399224" y="4337568"/>
                </a:cubicBezTo>
                <a:cubicBezTo>
                  <a:pt x="1562201" y="4389315"/>
                  <a:pt x="1725180" y="4441062"/>
                  <a:pt x="1888158" y="4492809"/>
                </a:cubicBezTo>
                <a:cubicBezTo>
                  <a:pt x="1893927" y="4479137"/>
                  <a:pt x="1902889" y="4469579"/>
                  <a:pt x="1904177" y="4460684"/>
                </a:cubicBezTo>
                <a:cubicBezTo>
                  <a:pt x="1810871" y="4424857"/>
                  <a:pt x="1717565" y="4389030"/>
                  <a:pt x="1621067" y="4349087"/>
                </a:cubicBezTo>
                <a:cubicBezTo>
                  <a:pt x="1471530" y="4283001"/>
                  <a:pt x="1318802" y="4212802"/>
                  <a:pt x="1166074" y="4142603"/>
                </a:cubicBezTo>
                <a:cubicBezTo>
                  <a:pt x="1137959" y="4127473"/>
                  <a:pt x="1120094" y="4093893"/>
                  <a:pt x="1100941" y="4069205"/>
                </a:cubicBezTo>
                <a:cubicBezTo>
                  <a:pt x="1106710" y="4055533"/>
                  <a:pt x="1120152" y="4041194"/>
                  <a:pt x="1125922" y="4027521"/>
                </a:cubicBezTo>
                <a:cubicBezTo>
                  <a:pt x="1200074" y="4038662"/>
                  <a:pt x="1274227" y="4049802"/>
                  <a:pt x="1347091" y="4069837"/>
                </a:cubicBezTo>
                <a:cubicBezTo>
                  <a:pt x="1531798" y="4128484"/>
                  <a:pt x="1712027" y="4191910"/>
                  <a:pt x="1901216" y="4245777"/>
                </a:cubicBezTo>
                <a:cubicBezTo>
                  <a:pt x="1912081" y="4249227"/>
                  <a:pt x="1928716" y="4239003"/>
                  <a:pt x="1951119" y="4215108"/>
                </a:cubicBezTo>
                <a:cubicBezTo>
                  <a:pt x="1848237" y="4166937"/>
                  <a:pt x="1740873" y="4123545"/>
                  <a:pt x="1634797" y="4071259"/>
                </a:cubicBezTo>
                <a:cubicBezTo>
                  <a:pt x="1234131" y="3882023"/>
                  <a:pt x="850773" y="3651768"/>
                  <a:pt x="514799" y="3355933"/>
                </a:cubicBezTo>
                <a:cubicBezTo>
                  <a:pt x="498837" y="3335361"/>
                  <a:pt x="477107" y="3328461"/>
                  <a:pt x="455376" y="3321562"/>
                </a:cubicBezTo>
                <a:cubicBezTo>
                  <a:pt x="436223" y="3296875"/>
                  <a:pt x="415782" y="3281081"/>
                  <a:pt x="399820" y="3260508"/>
                </a:cubicBezTo>
                <a:cubicBezTo>
                  <a:pt x="266976" y="3131501"/>
                  <a:pt x="137326" y="3006609"/>
                  <a:pt x="0" y="2882381"/>
                </a:cubicBezTo>
                <a:cubicBezTo>
                  <a:pt x="1289" y="2873488"/>
                  <a:pt x="10251" y="2863930"/>
                  <a:pt x="11539" y="2855035"/>
                </a:cubicBezTo>
                <a:cubicBezTo>
                  <a:pt x="85692" y="2866177"/>
                  <a:pt x="159844" y="2877316"/>
                  <a:pt x="260208" y="2890578"/>
                </a:cubicBezTo>
                <a:cubicBezTo>
                  <a:pt x="204652" y="2829524"/>
                  <a:pt x="165056" y="2789043"/>
                  <a:pt x="114595" y="2745112"/>
                </a:cubicBezTo>
                <a:cubicBezTo>
                  <a:pt x="166403" y="2727452"/>
                  <a:pt x="220786" y="2692002"/>
                  <a:pt x="253382" y="2702352"/>
                </a:cubicBezTo>
                <a:cubicBezTo>
                  <a:pt x="337111" y="2725836"/>
                  <a:pt x="431706" y="2752769"/>
                  <a:pt x="491743" y="2809044"/>
                </a:cubicBezTo>
                <a:cubicBezTo>
                  <a:pt x="586895" y="2910578"/>
                  <a:pt x="703836" y="2966313"/>
                  <a:pt x="818199" y="3039836"/>
                </a:cubicBezTo>
                <a:cubicBezTo>
                  <a:pt x="872188" y="3072484"/>
                  <a:pt x="925737" y="3106541"/>
                  <a:pt x="979065" y="3141304"/>
                </a:cubicBezTo>
                <a:lnTo>
                  <a:pt x="1032268" y="3176552"/>
                </a:lnTo>
                <a:lnTo>
                  <a:pt x="1025891" y="3169143"/>
                </a:lnTo>
                <a:cubicBezTo>
                  <a:pt x="1014726" y="3155748"/>
                  <a:pt x="1003986" y="3141080"/>
                  <a:pt x="994485" y="3122046"/>
                </a:cubicBezTo>
                <a:cubicBezTo>
                  <a:pt x="954335" y="3044438"/>
                  <a:pt x="883352" y="2995756"/>
                  <a:pt x="831191" y="2922428"/>
                </a:cubicBezTo>
                <a:cubicBezTo>
                  <a:pt x="863456" y="2944557"/>
                  <a:pt x="897872" y="2968160"/>
                  <a:pt x="931990" y="2987387"/>
                </a:cubicBezTo>
                <a:cubicBezTo>
                  <a:pt x="953500" y="3002139"/>
                  <a:pt x="980567" y="3008185"/>
                  <a:pt x="1005783" y="3017131"/>
                </a:cubicBezTo>
                <a:cubicBezTo>
                  <a:pt x="1024544" y="3021654"/>
                  <a:pt x="1047310" y="3024748"/>
                  <a:pt x="1068222" y="3030747"/>
                </a:cubicBezTo>
                <a:cubicBezTo>
                  <a:pt x="1078501" y="2971033"/>
                  <a:pt x="1038169" y="2980927"/>
                  <a:pt x="1012058" y="2958846"/>
                </a:cubicBezTo>
                <a:cubicBezTo>
                  <a:pt x="915262" y="2892461"/>
                  <a:pt x="835138" y="2799957"/>
                  <a:pt x="740196" y="2730670"/>
                </a:cubicBezTo>
                <a:cubicBezTo>
                  <a:pt x="666763" y="2676134"/>
                  <a:pt x="578510" y="2644817"/>
                  <a:pt x="499819" y="2603366"/>
                </a:cubicBezTo>
                <a:cubicBezTo>
                  <a:pt x="453094" y="2579667"/>
                  <a:pt x="412225" y="2551638"/>
                  <a:pt x="376615" y="2510525"/>
                </a:cubicBezTo>
                <a:cubicBezTo>
                  <a:pt x="435349" y="2529944"/>
                  <a:pt x="491934" y="2547887"/>
                  <a:pt x="560826" y="2565927"/>
                </a:cubicBezTo>
                <a:cubicBezTo>
                  <a:pt x="537824" y="2529287"/>
                  <a:pt x="524021" y="2507303"/>
                  <a:pt x="508068" y="2483845"/>
                </a:cubicBezTo>
                <a:cubicBezTo>
                  <a:pt x="513925" y="2479515"/>
                  <a:pt x="519779" y="2475187"/>
                  <a:pt x="525636" y="2470857"/>
                </a:cubicBezTo>
                <a:cubicBezTo>
                  <a:pt x="553001" y="2481280"/>
                  <a:pt x="580368" y="2491704"/>
                  <a:pt x="614187" y="2506552"/>
                </a:cubicBezTo>
                <a:cubicBezTo>
                  <a:pt x="632710" y="2477530"/>
                  <a:pt x="651235" y="2448507"/>
                  <a:pt x="677168" y="2407875"/>
                </a:cubicBezTo>
                <a:cubicBezTo>
                  <a:pt x="678657" y="2579975"/>
                  <a:pt x="766614" y="2456703"/>
                  <a:pt x="843873" y="2447099"/>
                </a:cubicBezTo>
                <a:cubicBezTo>
                  <a:pt x="745823" y="2392371"/>
                  <a:pt x="667132" y="2350920"/>
                  <a:pt x="586289" y="2307995"/>
                </a:cubicBezTo>
                <a:cubicBezTo>
                  <a:pt x="587843" y="2300715"/>
                  <a:pt x="593400" y="2292008"/>
                  <a:pt x="597104" y="2286204"/>
                </a:cubicBezTo>
                <a:cubicBezTo>
                  <a:pt x="635226" y="2304004"/>
                  <a:pt x="671494" y="2324704"/>
                  <a:pt x="711169" y="2335223"/>
                </a:cubicBezTo>
                <a:cubicBezTo>
                  <a:pt x="725927" y="2341172"/>
                  <a:pt x="752099" y="2334086"/>
                  <a:pt x="771817" y="2322572"/>
                </a:cubicBezTo>
                <a:cubicBezTo>
                  <a:pt x="877819" y="2253402"/>
                  <a:pt x="927353" y="2258165"/>
                  <a:pt x="979513" y="2331491"/>
                </a:cubicBezTo>
                <a:cubicBezTo>
                  <a:pt x="1015843" y="2323026"/>
                  <a:pt x="1036158" y="2320268"/>
                  <a:pt x="1060477" y="2316084"/>
                </a:cubicBezTo>
                <a:cubicBezTo>
                  <a:pt x="857807" y="2110324"/>
                  <a:pt x="611275" y="1982973"/>
                  <a:pt x="349627" y="1874462"/>
                </a:cubicBezTo>
                <a:cubicBezTo>
                  <a:pt x="355184" y="1865755"/>
                  <a:pt x="360741" y="1857049"/>
                  <a:pt x="366299" y="1848343"/>
                </a:cubicBezTo>
                <a:cubicBezTo>
                  <a:pt x="445947" y="1873758"/>
                  <a:pt x="527746" y="1900650"/>
                  <a:pt x="607393" y="1926066"/>
                </a:cubicBezTo>
                <a:cubicBezTo>
                  <a:pt x="609246" y="1923164"/>
                  <a:pt x="611098" y="1920262"/>
                  <a:pt x="614804" y="1914457"/>
                </a:cubicBezTo>
                <a:cubicBezTo>
                  <a:pt x="597296" y="1898277"/>
                  <a:pt x="579790" y="1882099"/>
                  <a:pt x="562283" y="1865920"/>
                </a:cubicBezTo>
                <a:cubicBezTo>
                  <a:pt x="607276" y="1834187"/>
                  <a:pt x="690807" y="1916510"/>
                  <a:pt x="695771" y="1748837"/>
                </a:cubicBezTo>
                <a:cubicBezTo>
                  <a:pt x="719970" y="1802987"/>
                  <a:pt x="734668" y="1838102"/>
                  <a:pt x="754264" y="1884923"/>
                </a:cubicBezTo>
                <a:cubicBezTo>
                  <a:pt x="764184" y="1850001"/>
                  <a:pt x="769144" y="1832538"/>
                  <a:pt x="778765" y="1793238"/>
                </a:cubicBezTo>
                <a:cubicBezTo>
                  <a:pt x="791909" y="1835634"/>
                  <a:pt x="799856" y="1861947"/>
                  <a:pt x="808100" y="1892637"/>
                </a:cubicBezTo>
                <a:cubicBezTo>
                  <a:pt x="830329" y="1857810"/>
                  <a:pt x="847000" y="1831689"/>
                  <a:pt x="872934" y="1791059"/>
                </a:cubicBezTo>
                <a:cubicBezTo>
                  <a:pt x="809001" y="1755557"/>
                  <a:pt x="732461" y="1715581"/>
                  <a:pt x="655920" y="1675606"/>
                </a:cubicBezTo>
                <a:cubicBezTo>
                  <a:pt x="659625" y="1669802"/>
                  <a:pt x="661178" y="1662522"/>
                  <a:pt x="664883" y="1656717"/>
                </a:cubicBezTo>
                <a:cubicBezTo>
                  <a:pt x="763294" y="1686655"/>
                  <a:pt x="862002" y="1720971"/>
                  <a:pt x="962563" y="1752384"/>
                </a:cubicBezTo>
                <a:cubicBezTo>
                  <a:pt x="965969" y="1742203"/>
                  <a:pt x="971526" y="1733496"/>
                  <a:pt x="974932" y="1723314"/>
                </a:cubicBezTo>
                <a:cubicBezTo>
                  <a:pt x="930656" y="1705467"/>
                  <a:pt x="888235" y="1684717"/>
                  <a:pt x="845812" y="1663968"/>
                </a:cubicBezTo>
                <a:cubicBezTo>
                  <a:pt x="845512" y="1659591"/>
                  <a:pt x="849217" y="1653786"/>
                  <a:pt x="850771" y="1646506"/>
                </a:cubicBezTo>
                <a:cubicBezTo>
                  <a:pt x="928627" y="1645657"/>
                  <a:pt x="1004332" y="1643334"/>
                  <a:pt x="1078186" y="1643912"/>
                </a:cubicBezTo>
                <a:cubicBezTo>
                  <a:pt x="1081591" y="1633729"/>
                  <a:pt x="1084998" y="1623549"/>
                  <a:pt x="1086551" y="1616269"/>
                </a:cubicBezTo>
                <a:cubicBezTo>
                  <a:pt x="1002064" y="1549981"/>
                  <a:pt x="921582" y="1482264"/>
                  <a:pt x="833688" y="1426158"/>
                </a:cubicBezTo>
                <a:cubicBezTo>
                  <a:pt x="731037" y="1364103"/>
                  <a:pt x="622829" y="1310754"/>
                  <a:pt x="520476" y="1253076"/>
                </a:cubicBezTo>
                <a:cubicBezTo>
                  <a:pt x="523882" y="1242894"/>
                  <a:pt x="527587" y="1237090"/>
                  <a:pt x="533145" y="1228382"/>
                </a:cubicBezTo>
                <a:cubicBezTo>
                  <a:pt x="600485" y="1253702"/>
                  <a:pt x="668122" y="1283399"/>
                  <a:pt x="735461" y="1308719"/>
                </a:cubicBezTo>
                <a:cubicBezTo>
                  <a:pt x="739166" y="1302915"/>
                  <a:pt x="741019" y="1300013"/>
                  <a:pt x="746874" y="1295683"/>
                </a:cubicBezTo>
                <a:cubicBezTo>
                  <a:pt x="706005" y="1267655"/>
                  <a:pt x="667286" y="1241101"/>
                  <a:pt x="626418" y="1213071"/>
                </a:cubicBezTo>
                <a:cubicBezTo>
                  <a:pt x="630122" y="1207267"/>
                  <a:pt x="633827" y="1201463"/>
                  <a:pt x="637533" y="1195658"/>
                </a:cubicBezTo>
                <a:cubicBezTo>
                  <a:pt x="656293" y="1200179"/>
                  <a:pt x="673203" y="1207605"/>
                  <a:pt x="700570" y="1218026"/>
                </a:cubicBezTo>
                <a:cubicBezTo>
                  <a:pt x="688918" y="1197519"/>
                  <a:pt x="682166" y="1188715"/>
                  <a:pt x="663764" y="1159403"/>
                </a:cubicBezTo>
                <a:cubicBezTo>
                  <a:pt x="715090" y="1190432"/>
                  <a:pt x="747056" y="1208182"/>
                  <a:pt x="785476" y="1230358"/>
                </a:cubicBezTo>
                <a:cubicBezTo>
                  <a:pt x="785238" y="1196814"/>
                  <a:pt x="783148" y="1166173"/>
                  <a:pt x="782910" y="1132628"/>
                </a:cubicBezTo>
                <a:cubicBezTo>
                  <a:pt x="788765" y="1128298"/>
                  <a:pt x="790617" y="1125397"/>
                  <a:pt x="796473" y="1121067"/>
                </a:cubicBezTo>
                <a:cubicBezTo>
                  <a:pt x="813322" y="1157659"/>
                  <a:pt x="828319" y="1197152"/>
                  <a:pt x="848214" y="1248351"/>
                </a:cubicBezTo>
                <a:cubicBezTo>
                  <a:pt x="859688" y="1206148"/>
                  <a:pt x="864350" y="1184309"/>
                  <a:pt x="875524" y="1137728"/>
                </a:cubicBezTo>
                <a:cubicBezTo>
                  <a:pt x="889265" y="1188879"/>
                  <a:pt x="895359" y="1218095"/>
                  <a:pt x="900855" y="1238554"/>
                </a:cubicBezTo>
                <a:cubicBezTo>
                  <a:pt x="931986" y="1214007"/>
                  <a:pt x="967122" y="1188031"/>
                  <a:pt x="998253" y="1163481"/>
                </a:cubicBezTo>
                <a:cubicBezTo>
                  <a:pt x="932468" y="1130882"/>
                  <a:pt x="851924" y="1092333"/>
                  <a:pt x="771080" y="1049408"/>
                </a:cubicBezTo>
                <a:cubicBezTo>
                  <a:pt x="776638" y="1040701"/>
                  <a:pt x="781897" y="1027618"/>
                  <a:pt x="785303" y="1017436"/>
                </a:cubicBezTo>
                <a:cubicBezTo>
                  <a:pt x="884011" y="1051750"/>
                  <a:pt x="982720" y="1086066"/>
                  <a:pt x="1081428" y="1120382"/>
                </a:cubicBezTo>
                <a:cubicBezTo>
                  <a:pt x="1081130" y="1116005"/>
                  <a:pt x="1084836" y="1110200"/>
                  <a:pt x="1088540" y="1104396"/>
                </a:cubicBezTo>
                <a:cubicBezTo>
                  <a:pt x="1073483" y="1094070"/>
                  <a:pt x="1060277" y="1080841"/>
                  <a:pt x="1034166" y="1058760"/>
                </a:cubicBezTo>
                <a:cubicBezTo>
                  <a:pt x="1071093" y="1059050"/>
                  <a:pt x="1093560" y="1057767"/>
                  <a:pt x="1122182" y="1056533"/>
                </a:cubicBezTo>
                <a:cubicBezTo>
                  <a:pt x="1115132" y="1043352"/>
                  <a:pt x="1108081" y="1030172"/>
                  <a:pt x="1094279" y="1008188"/>
                </a:cubicBezTo>
                <a:lnTo>
                  <a:pt x="1140288" y="1022432"/>
                </a:lnTo>
                <a:lnTo>
                  <a:pt x="1140360" y="996630"/>
                </a:lnTo>
                <a:cubicBezTo>
                  <a:pt x="1145987" y="903448"/>
                  <a:pt x="1186345" y="830792"/>
                  <a:pt x="1203206" y="760171"/>
                </a:cubicBezTo>
                <a:cubicBezTo>
                  <a:pt x="1094669" y="620278"/>
                  <a:pt x="1003384" y="492061"/>
                  <a:pt x="1032403" y="265601"/>
                </a:cubicBezTo>
                <a:cubicBezTo>
                  <a:pt x="1108459" y="289751"/>
                  <a:pt x="1173650" y="310449"/>
                  <a:pt x="1242034" y="335262"/>
                </a:cubicBezTo>
                <a:cubicBezTo>
                  <a:pt x="1243323" y="326370"/>
                  <a:pt x="1247804" y="321589"/>
                  <a:pt x="1249092" y="312696"/>
                </a:cubicBezTo>
                <a:cubicBezTo>
                  <a:pt x="1187766" y="265315"/>
                  <a:pt x="1127729" y="209041"/>
                  <a:pt x="1070884" y="156882"/>
                </a:cubicBezTo>
                <a:cubicBezTo>
                  <a:pt x="1185449" y="45961"/>
                  <a:pt x="1292424" y="7054"/>
                  <a:pt x="1395126" y="902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939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7010230-7F22-4154-B841-CACFD2B08A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841974" y="866775"/>
            <a:ext cx="2385360" cy="5006130"/>
          </a:xfrm>
          <a:custGeom>
            <a:avLst/>
            <a:gdLst>
              <a:gd name="connsiteX0" fmla="*/ 0 w 4556433"/>
              <a:gd name="connsiteY0" fmla="*/ 0 h 9974159"/>
              <a:gd name="connsiteX1" fmla="*/ 4556433 w 4556433"/>
              <a:gd name="connsiteY1" fmla="*/ 0 h 9974159"/>
              <a:gd name="connsiteX2" fmla="*/ 4556433 w 4556433"/>
              <a:gd name="connsiteY2" fmla="*/ 9974159 h 9974159"/>
              <a:gd name="connsiteX3" fmla="*/ 0 w 4556433"/>
              <a:gd name="connsiteY3" fmla="*/ 9974159 h 9974159"/>
              <a:gd name="connsiteX4" fmla="*/ 0 w 4556433"/>
              <a:gd name="connsiteY4" fmla="*/ 0 h 9974159"/>
              <a:gd name="connsiteX0" fmla="*/ 0 w 4646518"/>
              <a:gd name="connsiteY0" fmla="*/ 0 h 9974159"/>
              <a:gd name="connsiteX1" fmla="*/ 4556433 w 4646518"/>
              <a:gd name="connsiteY1" fmla="*/ 0 h 9974159"/>
              <a:gd name="connsiteX2" fmla="*/ 4646449 w 4646518"/>
              <a:gd name="connsiteY2" fmla="*/ 430530 h 9974159"/>
              <a:gd name="connsiteX3" fmla="*/ 4556433 w 4646518"/>
              <a:gd name="connsiteY3" fmla="*/ 9974159 h 9974159"/>
              <a:gd name="connsiteX4" fmla="*/ 0 w 4646518"/>
              <a:gd name="connsiteY4" fmla="*/ 9974159 h 9974159"/>
              <a:gd name="connsiteX5" fmla="*/ 0 w 4646518"/>
              <a:gd name="connsiteY5" fmla="*/ 0 h 9974159"/>
              <a:gd name="connsiteX0" fmla="*/ 0 w 4646466"/>
              <a:gd name="connsiteY0" fmla="*/ 38100 h 10012259"/>
              <a:gd name="connsiteX1" fmla="*/ 4266873 w 4646466"/>
              <a:gd name="connsiteY1" fmla="*/ 0 h 10012259"/>
              <a:gd name="connsiteX2" fmla="*/ 4646449 w 4646466"/>
              <a:gd name="connsiteY2" fmla="*/ 468630 h 10012259"/>
              <a:gd name="connsiteX3" fmla="*/ 4556433 w 4646466"/>
              <a:gd name="connsiteY3" fmla="*/ 10012259 h 10012259"/>
              <a:gd name="connsiteX4" fmla="*/ 0 w 4646466"/>
              <a:gd name="connsiteY4" fmla="*/ 10012259 h 10012259"/>
              <a:gd name="connsiteX5" fmla="*/ 0 w 4646466"/>
              <a:gd name="connsiteY5" fmla="*/ 38100 h 10012259"/>
              <a:gd name="connsiteX0" fmla="*/ 0 w 4646473"/>
              <a:gd name="connsiteY0" fmla="*/ 38100 h 10012259"/>
              <a:gd name="connsiteX1" fmla="*/ 4266873 w 4646473"/>
              <a:gd name="connsiteY1" fmla="*/ 0 h 10012259"/>
              <a:gd name="connsiteX2" fmla="*/ 4646449 w 4646473"/>
              <a:gd name="connsiteY2" fmla="*/ 468630 h 10012259"/>
              <a:gd name="connsiteX3" fmla="*/ 4556433 w 4646473"/>
              <a:gd name="connsiteY3" fmla="*/ 10012259 h 10012259"/>
              <a:gd name="connsiteX4" fmla="*/ 0 w 4646473"/>
              <a:gd name="connsiteY4" fmla="*/ 10012259 h 10012259"/>
              <a:gd name="connsiteX5" fmla="*/ 0 w 4646473"/>
              <a:gd name="connsiteY5" fmla="*/ 38100 h 10012259"/>
              <a:gd name="connsiteX0" fmla="*/ 161772 w 4808245"/>
              <a:gd name="connsiteY0" fmla="*/ 38100 h 10012259"/>
              <a:gd name="connsiteX1" fmla="*/ 4428645 w 4808245"/>
              <a:gd name="connsiteY1" fmla="*/ 0 h 10012259"/>
              <a:gd name="connsiteX2" fmla="*/ 4808221 w 4808245"/>
              <a:gd name="connsiteY2" fmla="*/ 468630 h 10012259"/>
              <a:gd name="connsiteX3" fmla="*/ 4718205 w 4808245"/>
              <a:gd name="connsiteY3" fmla="*/ 10012259 h 10012259"/>
              <a:gd name="connsiteX4" fmla="*/ 161772 w 4808245"/>
              <a:gd name="connsiteY4" fmla="*/ 10012259 h 10012259"/>
              <a:gd name="connsiteX5" fmla="*/ 0 w 4808245"/>
              <a:gd name="connsiteY5" fmla="*/ 453390 h 10012259"/>
              <a:gd name="connsiteX6" fmla="*/ 161772 w 4808245"/>
              <a:gd name="connsiteY6" fmla="*/ 38100 h 10012259"/>
              <a:gd name="connsiteX0" fmla="*/ 215112 w 4808245"/>
              <a:gd name="connsiteY0" fmla="*/ 91440 h 10012259"/>
              <a:gd name="connsiteX1" fmla="*/ 4428645 w 4808245"/>
              <a:gd name="connsiteY1" fmla="*/ 0 h 10012259"/>
              <a:gd name="connsiteX2" fmla="*/ 4808221 w 4808245"/>
              <a:gd name="connsiteY2" fmla="*/ 468630 h 10012259"/>
              <a:gd name="connsiteX3" fmla="*/ 4718205 w 4808245"/>
              <a:gd name="connsiteY3" fmla="*/ 10012259 h 10012259"/>
              <a:gd name="connsiteX4" fmla="*/ 161772 w 4808245"/>
              <a:gd name="connsiteY4" fmla="*/ 10012259 h 10012259"/>
              <a:gd name="connsiteX5" fmla="*/ 0 w 4808245"/>
              <a:gd name="connsiteY5" fmla="*/ 453390 h 10012259"/>
              <a:gd name="connsiteX6" fmla="*/ 215112 w 4808245"/>
              <a:gd name="connsiteY6" fmla="*/ 91440 h 10012259"/>
              <a:gd name="connsiteX0" fmla="*/ 427004 w 5020137"/>
              <a:gd name="connsiteY0" fmla="*/ 91440 h 10395850"/>
              <a:gd name="connsiteX1" fmla="*/ 4640537 w 5020137"/>
              <a:gd name="connsiteY1" fmla="*/ 0 h 10395850"/>
              <a:gd name="connsiteX2" fmla="*/ 5020113 w 5020137"/>
              <a:gd name="connsiteY2" fmla="*/ 468630 h 10395850"/>
              <a:gd name="connsiteX3" fmla="*/ 4930097 w 5020137"/>
              <a:gd name="connsiteY3" fmla="*/ 10012259 h 10395850"/>
              <a:gd name="connsiteX4" fmla="*/ 373664 w 5020137"/>
              <a:gd name="connsiteY4" fmla="*/ 10012259 h 10395850"/>
              <a:gd name="connsiteX5" fmla="*/ 227132 w 5020137"/>
              <a:gd name="connsiteY5" fmla="*/ 9574530 h 10395850"/>
              <a:gd name="connsiteX6" fmla="*/ 211892 w 5020137"/>
              <a:gd name="connsiteY6" fmla="*/ 453390 h 10395850"/>
              <a:gd name="connsiteX7" fmla="*/ 427004 w 5020137"/>
              <a:gd name="connsiteY7" fmla="*/ 91440 h 10395850"/>
              <a:gd name="connsiteX0" fmla="*/ 398494 w 4991627"/>
              <a:gd name="connsiteY0" fmla="*/ 91440 h 10012259"/>
              <a:gd name="connsiteX1" fmla="*/ 4612027 w 4991627"/>
              <a:gd name="connsiteY1" fmla="*/ 0 h 10012259"/>
              <a:gd name="connsiteX2" fmla="*/ 4991603 w 4991627"/>
              <a:gd name="connsiteY2" fmla="*/ 468630 h 10012259"/>
              <a:gd name="connsiteX3" fmla="*/ 4901587 w 4991627"/>
              <a:gd name="connsiteY3" fmla="*/ 10012259 h 10012259"/>
              <a:gd name="connsiteX4" fmla="*/ 345154 w 4991627"/>
              <a:gd name="connsiteY4" fmla="*/ 10012259 h 10012259"/>
              <a:gd name="connsiteX5" fmla="*/ 198622 w 4991627"/>
              <a:gd name="connsiteY5" fmla="*/ 9574530 h 10012259"/>
              <a:gd name="connsiteX6" fmla="*/ 183382 w 4991627"/>
              <a:gd name="connsiteY6" fmla="*/ 453390 h 10012259"/>
              <a:gd name="connsiteX7" fmla="*/ 398494 w 4991627"/>
              <a:gd name="connsiteY7" fmla="*/ 91440 h 10012259"/>
              <a:gd name="connsiteX0" fmla="*/ 222028 w 4815161"/>
              <a:gd name="connsiteY0" fmla="*/ 91440 h 10012259"/>
              <a:gd name="connsiteX1" fmla="*/ 4435561 w 4815161"/>
              <a:gd name="connsiteY1" fmla="*/ 0 h 10012259"/>
              <a:gd name="connsiteX2" fmla="*/ 4815137 w 4815161"/>
              <a:gd name="connsiteY2" fmla="*/ 468630 h 10012259"/>
              <a:gd name="connsiteX3" fmla="*/ 4725121 w 4815161"/>
              <a:gd name="connsiteY3" fmla="*/ 10012259 h 10012259"/>
              <a:gd name="connsiteX4" fmla="*/ 534448 w 4815161"/>
              <a:gd name="connsiteY4" fmla="*/ 9997019 h 10012259"/>
              <a:gd name="connsiteX5" fmla="*/ 22156 w 4815161"/>
              <a:gd name="connsiteY5" fmla="*/ 9574530 h 10012259"/>
              <a:gd name="connsiteX6" fmla="*/ 6916 w 4815161"/>
              <a:gd name="connsiteY6" fmla="*/ 453390 h 10012259"/>
              <a:gd name="connsiteX7" fmla="*/ 222028 w 4815161"/>
              <a:gd name="connsiteY7" fmla="*/ 91440 h 10012259"/>
              <a:gd name="connsiteX0" fmla="*/ 222028 w 4815161"/>
              <a:gd name="connsiteY0" fmla="*/ 91440 h 10012259"/>
              <a:gd name="connsiteX1" fmla="*/ 4435561 w 4815161"/>
              <a:gd name="connsiteY1" fmla="*/ 0 h 10012259"/>
              <a:gd name="connsiteX2" fmla="*/ 4815137 w 4815161"/>
              <a:gd name="connsiteY2" fmla="*/ 468630 h 10012259"/>
              <a:gd name="connsiteX3" fmla="*/ 4725121 w 4815161"/>
              <a:gd name="connsiteY3" fmla="*/ 10012259 h 10012259"/>
              <a:gd name="connsiteX4" fmla="*/ 534448 w 4815161"/>
              <a:gd name="connsiteY4" fmla="*/ 9997019 h 10012259"/>
              <a:gd name="connsiteX5" fmla="*/ 22156 w 4815161"/>
              <a:gd name="connsiteY5" fmla="*/ 9574530 h 10012259"/>
              <a:gd name="connsiteX6" fmla="*/ 6916 w 4815161"/>
              <a:gd name="connsiteY6" fmla="*/ 453390 h 10012259"/>
              <a:gd name="connsiteX7" fmla="*/ 222028 w 4815161"/>
              <a:gd name="connsiteY7" fmla="*/ 91440 h 10012259"/>
              <a:gd name="connsiteX0" fmla="*/ 222028 w 4815161"/>
              <a:gd name="connsiteY0" fmla="*/ 91440 h 10012259"/>
              <a:gd name="connsiteX1" fmla="*/ 4435561 w 4815161"/>
              <a:gd name="connsiteY1" fmla="*/ 0 h 10012259"/>
              <a:gd name="connsiteX2" fmla="*/ 4815137 w 4815161"/>
              <a:gd name="connsiteY2" fmla="*/ 468630 h 10012259"/>
              <a:gd name="connsiteX3" fmla="*/ 4245061 w 4815161"/>
              <a:gd name="connsiteY3" fmla="*/ 10012259 h 10012259"/>
              <a:gd name="connsiteX4" fmla="*/ 534448 w 4815161"/>
              <a:gd name="connsiteY4" fmla="*/ 9997019 h 10012259"/>
              <a:gd name="connsiteX5" fmla="*/ 22156 w 4815161"/>
              <a:gd name="connsiteY5" fmla="*/ 9574530 h 10012259"/>
              <a:gd name="connsiteX6" fmla="*/ 6916 w 4815161"/>
              <a:gd name="connsiteY6" fmla="*/ 453390 h 10012259"/>
              <a:gd name="connsiteX7" fmla="*/ 222028 w 4815161"/>
              <a:gd name="connsiteY7" fmla="*/ 91440 h 10012259"/>
              <a:gd name="connsiteX0" fmla="*/ 222028 w 4815161"/>
              <a:gd name="connsiteY0" fmla="*/ 91440 h 10012259"/>
              <a:gd name="connsiteX1" fmla="*/ 4435561 w 4815161"/>
              <a:gd name="connsiteY1" fmla="*/ 0 h 10012259"/>
              <a:gd name="connsiteX2" fmla="*/ 4815137 w 4815161"/>
              <a:gd name="connsiteY2" fmla="*/ 468630 h 10012259"/>
              <a:gd name="connsiteX3" fmla="*/ 4731316 w 4815161"/>
              <a:gd name="connsiteY3" fmla="*/ 9536430 h 10012259"/>
              <a:gd name="connsiteX4" fmla="*/ 4245061 w 4815161"/>
              <a:gd name="connsiteY4" fmla="*/ 10012259 h 10012259"/>
              <a:gd name="connsiteX5" fmla="*/ 534448 w 4815161"/>
              <a:gd name="connsiteY5" fmla="*/ 9997019 h 10012259"/>
              <a:gd name="connsiteX6" fmla="*/ 22156 w 4815161"/>
              <a:gd name="connsiteY6" fmla="*/ 9574530 h 10012259"/>
              <a:gd name="connsiteX7" fmla="*/ 6916 w 4815161"/>
              <a:gd name="connsiteY7" fmla="*/ 453390 h 10012259"/>
              <a:gd name="connsiteX8" fmla="*/ 222028 w 4815161"/>
              <a:gd name="connsiteY8" fmla="*/ 91440 h 10012259"/>
              <a:gd name="connsiteX0" fmla="*/ 222028 w 4815161"/>
              <a:gd name="connsiteY0" fmla="*/ 91440 h 10012259"/>
              <a:gd name="connsiteX1" fmla="*/ 4435561 w 4815161"/>
              <a:gd name="connsiteY1" fmla="*/ 0 h 10012259"/>
              <a:gd name="connsiteX2" fmla="*/ 4815137 w 4815161"/>
              <a:gd name="connsiteY2" fmla="*/ 468630 h 10012259"/>
              <a:gd name="connsiteX3" fmla="*/ 4731316 w 4815161"/>
              <a:gd name="connsiteY3" fmla="*/ 9536430 h 10012259"/>
              <a:gd name="connsiteX4" fmla="*/ 4245061 w 4815161"/>
              <a:gd name="connsiteY4" fmla="*/ 10012259 h 10012259"/>
              <a:gd name="connsiteX5" fmla="*/ 534448 w 4815161"/>
              <a:gd name="connsiteY5" fmla="*/ 9997019 h 10012259"/>
              <a:gd name="connsiteX6" fmla="*/ 22156 w 4815161"/>
              <a:gd name="connsiteY6" fmla="*/ 9574530 h 10012259"/>
              <a:gd name="connsiteX7" fmla="*/ 6916 w 4815161"/>
              <a:gd name="connsiteY7" fmla="*/ 453390 h 10012259"/>
              <a:gd name="connsiteX8" fmla="*/ 222028 w 4815161"/>
              <a:gd name="connsiteY8" fmla="*/ 91440 h 10012259"/>
              <a:gd name="connsiteX0" fmla="*/ 222028 w 4815161"/>
              <a:gd name="connsiteY0" fmla="*/ 91440 h 10012259"/>
              <a:gd name="connsiteX1" fmla="*/ 4435561 w 4815161"/>
              <a:gd name="connsiteY1" fmla="*/ 0 h 10012259"/>
              <a:gd name="connsiteX2" fmla="*/ 4815137 w 4815161"/>
              <a:gd name="connsiteY2" fmla="*/ 468630 h 10012259"/>
              <a:gd name="connsiteX3" fmla="*/ 4731316 w 4815161"/>
              <a:gd name="connsiteY3" fmla="*/ 9536430 h 10012259"/>
              <a:gd name="connsiteX4" fmla="*/ 4245061 w 4815161"/>
              <a:gd name="connsiteY4" fmla="*/ 10012259 h 10012259"/>
              <a:gd name="connsiteX5" fmla="*/ 534448 w 4815161"/>
              <a:gd name="connsiteY5" fmla="*/ 9997019 h 10012259"/>
              <a:gd name="connsiteX6" fmla="*/ 22156 w 4815161"/>
              <a:gd name="connsiteY6" fmla="*/ 9574530 h 10012259"/>
              <a:gd name="connsiteX7" fmla="*/ 6916 w 4815161"/>
              <a:gd name="connsiteY7" fmla="*/ 453390 h 10012259"/>
              <a:gd name="connsiteX8" fmla="*/ 222028 w 4815161"/>
              <a:gd name="connsiteY8" fmla="*/ 91440 h 10012259"/>
              <a:gd name="connsiteX0" fmla="*/ 222028 w 4769445"/>
              <a:gd name="connsiteY0" fmla="*/ 91440 h 10012259"/>
              <a:gd name="connsiteX1" fmla="*/ 4435561 w 4769445"/>
              <a:gd name="connsiteY1" fmla="*/ 0 h 10012259"/>
              <a:gd name="connsiteX2" fmla="*/ 4769417 w 4769445"/>
              <a:gd name="connsiteY2" fmla="*/ 468630 h 10012259"/>
              <a:gd name="connsiteX3" fmla="*/ 4731316 w 4769445"/>
              <a:gd name="connsiteY3" fmla="*/ 9536430 h 10012259"/>
              <a:gd name="connsiteX4" fmla="*/ 4245061 w 4769445"/>
              <a:gd name="connsiteY4" fmla="*/ 10012259 h 10012259"/>
              <a:gd name="connsiteX5" fmla="*/ 534448 w 4769445"/>
              <a:gd name="connsiteY5" fmla="*/ 9997019 h 10012259"/>
              <a:gd name="connsiteX6" fmla="*/ 22156 w 4769445"/>
              <a:gd name="connsiteY6" fmla="*/ 9574530 h 10012259"/>
              <a:gd name="connsiteX7" fmla="*/ 6916 w 4769445"/>
              <a:gd name="connsiteY7" fmla="*/ 453390 h 10012259"/>
              <a:gd name="connsiteX8" fmla="*/ 222028 w 4769445"/>
              <a:gd name="connsiteY8" fmla="*/ 91440 h 10012259"/>
              <a:gd name="connsiteX0" fmla="*/ 222028 w 4771341"/>
              <a:gd name="connsiteY0" fmla="*/ 91440 h 10012259"/>
              <a:gd name="connsiteX1" fmla="*/ 4435561 w 4771341"/>
              <a:gd name="connsiteY1" fmla="*/ 0 h 10012259"/>
              <a:gd name="connsiteX2" fmla="*/ 4769417 w 4771341"/>
              <a:gd name="connsiteY2" fmla="*/ 468630 h 10012259"/>
              <a:gd name="connsiteX3" fmla="*/ 4731316 w 4771341"/>
              <a:gd name="connsiteY3" fmla="*/ 9536430 h 10012259"/>
              <a:gd name="connsiteX4" fmla="*/ 4245061 w 4771341"/>
              <a:gd name="connsiteY4" fmla="*/ 10012259 h 10012259"/>
              <a:gd name="connsiteX5" fmla="*/ 534448 w 4771341"/>
              <a:gd name="connsiteY5" fmla="*/ 9997019 h 10012259"/>
              <a:gd name="connsiteX6" fmla="*/ 22156 w 4771341"/>
              <a:gd name="connsiteY6" fmla="*/ 9574530 h 10012259"/>
              <a:gd name="connsiteX7" fmla="*/ 6916 w 4771341"/>
              <a:gd name="connsiteY7" fmla="*/ 453390 h 10012259"/>
              <a:gd name="connsiteX8" fmla="*/ 222028 w 4771341"/>
              <a:gd name="connsiteY8" fmla="*/ 91440 h 10012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771341" h="10012259">
                <a:moveTo>
                  <a:pt x="222028" y="91440"/>
                </a:moveTo>
                <a:lnTo>
                  <a:pt x="4435561" y="0"/>
                </a:lnTo>
                <a:cubicBezTo>
                  <a:pt x="4539226" y="135890"/>
                  <a:pt x="4772432" y="332740"/>
                  <a:pt x="4769417" y="468630"/>
                </a:cubicBezTo>
                <a:cubicBezTo>
                  <a:pt x="4774497" y="3531870"/>
                  <a:pt x="4771956" y="6473190"/>
                  <a:pt x="4731316" y="9536430"/>
                </a:cubicBezTo>
                <a:lnTo>
                  <a:pt x="4245061" y="10012259"/>
                </a:lnTo>
                <a:lnTo>
                  <a:pt x="534448" y="9997019"/>
                </a:lnTo>
                <a:cubicBezTo>
                  <a:pt x="-58880" y="9687844"/>
                  <a:pt x="163418" y="9872275"/>
                  <a:pt x="22156" y="9574530"/>
                </a:cubicBezTo>
                <a:cubicBezTo>
                  <a:pt x="-4806" y="7981385"/>
                  <a:pt x="-3536" y="2033905"/>
                  <a:pt x="6916" y="453390"/>
                </a:cubicBezTo>
                <a:lnTo>
                  <a:pt x="222028" y="91440"/>
                </a:lnTo>
                <a:close/>
              </a:path>
            </a:pathLst>
          </a:custGeom>
        </p:spPr>
        <p:txBody>
          <a:bodyPr/>
          <a:lstStyle/>
          <a:p>
            <a:endParaRPr lang="vi-VN"/>
          </a:p>
        </p:txBody>
      </p:sp>
      <p:sp>
        <p:nvSpPr>
          <p:cNvPr id="3" name="Picture Placeholder 4">
            <a:extLst>
              <a:ext uri="{FF2B5EF4-FFF2-40B4-BE49-F238E27FC236}">
                <a16:creationId xmlns:a16="http://schemas.microsoft.com/office/drawing/2014/main" id="{2366442B-6C33-42D4-8FDB-949C91CE908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2657475"/>
            <a:ext cx="2385360" cy="5006130"/>
          </a:xfrm>
          <a:custGeom>
            <a:avLst/>
            <a:gdLst>
              <a:gd name="connsiteX0" fmla="*/ 0 w 4556433"/>
              <a:gd name="connsiteY0" fmla="*/ 0 h 9974159"/>
              <a:gd name="connsiteX1" fmla="*/ 4556433 w 4556433"/>
              <a:gd name="connsiteY1" fmla="*/ 0 h 9974159"/>
              <a:gd name="connsiteX2" fmla="*/ 4556433 w 4556433"/>
              <a:gd name="connsiteY2" fmla="*/ 9974159 h 9974159"/>
              <a:gd name="connsiteX3" fmla="*/ 0 w 4556433"/>
              <a:gd name="connsiteY3" fmla="*/ 9974159 h 9974159"/>
              <a:gd name="connsiteX4" fmla="*/ 0 w 4556433"/>
              <a:gd name="connsiteY4" fmla="*/ 0 h 9974159"/>
              <a:gd name="connsiteX0" fmla="*/ 0 w 4646518"/>
              <a:gd name="connsiteY0" fmla="*/ 0 h 9974159"/>
              <a:gd name="connsiteX1" fmla="*/ 4556433 w 4646518"/>
              <a:gd name="connsiteY1" fmla="*/ 0 h 9974159"/>
              <a:gd name="connsiteX2" fmla="*/ 4646449 w 4646518"/>
              <a:gd name="connsiteY2" fmla="*/ 430530 h 9974159"/>
              <a:gd name="connsiteX3" fmla="*/ 4556433 w 4646518"/>
              <a:gd name="connsiteY3" fmla="*/ 9974159 h 9974159"/>
              <a:gd name="connsiteX4" fmla="*/ 0 w 4646518"/>
              <a:gd name="connsiteY4" fmla="*/ 9974159 h 9974159"/>
              <a:gd name="connsiteX5" fmla="*/ 0 w 4646518"/>
              <a:gd name="connsiteY5" fmla="*/ 0 h 9974159"/>
              <a:gd name="connsiteX0" fmla="*/ 0 w 4646466"/>
              <a:gd name="connsiteY0" fmla="*/ 38100 h 10012259"/>
              <a:gd name="connsiteX1" fmla="*/ 4266873 w 4646466"/>
              <a:gd name="connsiteY1" fmla="*/ 0 h 10012259"/>
              <a:gd name="connsiteX2" fmla="*/ 4646449 w 4646466"/>
              <a:gd name="connsiteY2" fmla="*/ 468630 h 10012259"/>
              <a:gd name="connsiteX3" fmla="*/ 4556433 w 4646466"/>
              <a:gd name="connsiteY3" fmla="*/ 10012259 h 10012259"/>
              <a:gd name="connsiteX4" fmla="*/ 0 w 4646466"/>
              <a:gd name="connsiteY4" fmla="*/ 10012259 h 10012259"/>
              <a:gd name="connsiteX5" fmla="*/ 0 w 4646466"/>
              <a:gd name="connsiteY5" fmla="*/ 38100 h 10012259"/>
              <a:gd name="connsiteX0" fmla="*/ 0 w 4646473"/>
              <a:gd name="connsiteY0" fmla="*/ 38100 h 10012259"/>
              <a:gd name="connsiteX1" fmla="*/ 4266873 w 4646473"/>
              <a:gd name="connsiteY1" fmla="*/ 0 h 10012259"/>
              <a:gd name="connsiteX2" fmla="*/ 4646449 w 4646473"/>
              <a:gd name="connsiteY2" fmla="*/ 468630 h 10012259"/>
              <a:gd name="connsiteX3" fmla="*/ 4556433 w 4646473"/>
              <a:gd name="connsiteY3" fmla="*/ 10012259 h 10012259"/>
              <a:gd name="connsiteX4" fmla="*/ 0 w 4646473"/>
              <a:gd name="connsiteY4" fmla="*/ 10012259 h 10012259"/>
              <a:gd name="connsiteX5" fmla="*/ 0 w 4646473"/>
              <a:gd name="connsiteY5" fmla="*/ 38100 h 10012259"/>
              <a:gd name="connsiteX0" fmla="*/ 161772 w 4808245"/>
              <a:gd name="connsiteY0" fmla="*/ 38100 h 10012259"/>
              <a:gd name="connsiteX1" fmla="*/ 4428645 w 4808245"/>
              <a:gd name="connsiteY1" fmla="*/ 0 h 10012259"/>
              <a:gd name="connsiteX2" fmla="*/ 4808221 w 4808245"/>
              <a:gd name="connsiteY2" fmla="*/ 468630 h 10012259"/>
              <a:gd name="connsiteX3" fmla="*/ 4718205 w 4808245"/>
              <a:gd name="connsiteY3" fmla="*/ 10012259 h 10012259"/>
              <a:gd name="connsiteX4" fmla="*/ 161772 w 4808245"/>
              <a:gd name="connsiteY4" fmla="*/ 10012259 h 10012259"/>
              <a:gd name="connsiteX5" fmla="*/ 0 w 4808245"/>
              <a:gd name="connsiteY5" fmla="*/ 453390 h 10012259"/>
              <a:gd name="connsiteX6" fmla="*/ 161772 w 4808245"/>
              <a:gd name="connsiteY6" fmla="*/ 38100 h 10012259"/>
              <a:gd name="connsiteX0" fmla="*/ 215112 w 4808245"/>
              <a:gd name="connsiteY0" fmla="*/ 91440 h 10012259"/>
              <a:gd name="connsiteX1" fmla="*/ 4428645 w 4808245"/>
              <a:gd name="connsiteY1" fmla="*/ 0 h 10012259"/>
              <a:gd name="connsiteX2" fmla="*/ 4808221 w 4808245"/>
              <a:gd name="connsiteY2" fmla="*/ 468630 h 10012259"/>
              <a:gd name="connsiteX3" fmla="*/ 4718205 w 4808245"/>
              <a:gd name="connsiteY3" fmla="*/ 10012259 h 10012259"/>
              <a:gd name="connsiteX4" fmla="*/ 161772 w 4808245"/>
              <a:gd name="connsiteY4" fmla="*/ 10012259 h 10012259"/>
              <a:gd name="connsiteX5" fmla="*/ 0 w 4808245"/>
              <a:gd name="connsiteY5" fmla="*/ 453390 h 10012259"/>
              <a:gd name="connsiteX6" fmla="*/ 215112 w 4808245"/>
              <a:gd name="connsiteY6" fmla="*/ 91440 h 10012259"/>
              <a:gd name="connsiteX0" fmla="*/ 427004 w 5020137"/>
              <a:gd name="connsiteY0" fmla="*/ 91440 h 10395850"/>
              <a:gd name="connsiteX1" fmla="*/ 4640537 w 5020137"/>
              <a:gd name="connsiteY1" fmla="*/ 0 h 10395850"/>
              <a:gd name="connsiteX2" fmla="*/ 5020113 w 5020137"/>
              <a:gd name="connsiteY2" fmla="*/ 468630 h 10395850"/>
              <a:gd name="connsiteX3" fmla="*/ 4930097 w 5020137"/>
              <a:gd name="connsiteY3" fmla="*/ 10012259 h 10395850"/>
              <a:gd name="connsiteX4" fmla="*/ 373664 w 5020137"/>
              <a:gd name="connsiteY4" fmla="*/ 10012259 h 10395850"/>
              <a:gd name="connsiteX5" fmla="*/ 227132 w 5020137"/>
              <a:gd name="connsiteY5" fmla="*/ 9574530 h 10395850"/>
              <a:gd name="connsiteX6" fmla="*/ 211892 w 5020137"/>
              <a:gd name="connsiteY6" fmla="*/ 453390 h 10395850"/>
              <a:gd name="connsiteX7" fmla="*/ 427004 w 5020137"/>
              <a:gd name="connsiteY7" fmla="*/ 91440 h 10395850"/>
              <a:gd name="connsiteX0" fmla="*/ 398494 w 4991627"/>
              <a:gd name="connsiteY0" fmla="*/ 91440 h 10012259"/>
              <a:gd name="connsiteX1" fmla="*/ 4612027 w 4991627"/>
              <a:gd name="connsiteY1" fmla="*/ 0 h 10012259"/>
              <a:gd name="connsiteX2" fmla="*/ 4991603 w 4991627"/>
              <a:gd name="connsiteY2" fmla="*/ 468630 h 10012259"/>
              <a:gd name="connsiteX3" fmla="*/ 4901587 w 4991627"/>
              <a:gd name="connsiteY3" fmla="*/ 10012259 h 10012259"/>
              <a:gd name="connsiteX4" fmla="*/ 345154 w 4991627"/>
              <a:gd name="connsiteY4" fmla="*/ 10012259 h 10012259"/>
              <a:gd name="connsiteX5" fmla="*/ 198622 w 4991627"/>
              <a:gd name="connsiteY5" fmla="*/ 9574530 h 10012259"/>
              <a:gd name="connsiteX6" fmla="*/ 183382 w 4991627"/>
              <a:gd name="connsiteY6" fmla="*/ 453390 h 10012259"/>
              <a:gd name="connsiteX7" fmla="*/ 398494 w 4991627"/>
              <a:gd name="connsiteY7" fmla="*/ 91440 h 10012259"/>
              <a:gd name="connsiteX0" fmla="*/ 222028 w 4815161"/>
              <a:gd name="connsiteY0" fmla="*/ 91440 h 10012259"/>
              <a:gd name="connsiteX1" fmla="*/ 4435561 w 4815161"/>
              <a:gd name="connsiteY1" fmla="*/ 0 h 10012259"/>
              <a:gd name="connsiteX2" fmla="*/ 4815137 w 4815161"/>
              <a:gd name="connsiteY2" fmla="*/ 468630 h 10012259"/>
              <a:gd name="connsiteX3" fmla="*/ 4725121 w 4815161"/>
              <a:gd name="connsiteY3" fmla="*/ 10012259 h 10012259"/>
              <a:gd name="connsiteX4" fmla="*/ 534448 w 4815161"/>
              <a:gd name="connsiteY4" fmla="*/ 9997019 h 10012259"/>
              <a:gd name="connsiteX5" fmla="*/ 22156 w 4815161"/>
              <a:gd name="connsiteY5" fmla="*/ 9574530 h 10012259"/>
              <a:gd name="connsiteX6" fmla="*/ 6916 w 4815161"/>
              <a:gd name="connsiteY6" fmla="*/ 453390 h 10012259"/>
              <a:gd name="connsiteX7" fmla="*/ 222028 w 4815161"/>
              <a:gd name="connsiteY7" fmla="*/ 91440 h 10012259"/>
              <a:gd name="connsiteX0" fmla="*/ 222028 w 4815161"/>
              <a:gd name="connsiteY0" fmla="*/ 91440 h 10012259"/>
              <a:gd name="connsiteX1" fmla="*/ 4435561 w 4815161"/>
              <a:gd name="connsiteY1" fmla="*/ 0 h 10012259"/>
              <a:gd name="connsiteX2" fmla="*/ 4815137 w 4815161"/>
              <a:gd name="connsiteY2" fmla="*/ 468630 h 10012259"/>
              <a:gd name="connsiteX3" fmla="*/ 4725121 w 4815161"/>
              <a:gd name="connsiteY3" fmla="*/ 10012259 h 10012259"/>
              <a:gd name="connsiteX4" fmla="*/ 534448 w 4815161"/>
              <a:gd name="connsiteY4" fmla="*/ 9997019 h 10012259"/>
              <a:gd name="connsiteX5" fmla="*/ 22156 w 4815161"/>
              <a:gd name="connsiteY5" fmla="*/ 9574530 h 10012259"/>
              <a:gd name="connsiteX6" fmla="*/ 6916 w 4815161"/>
              <a:gd name="connsiteY6" fmla="*/ 453390 h 10012259"/>
              <a:gd name="connsiteX7" fmla="*/ 222028 w 4815161"/>
              <a:gd name="connsiteY7" fmla="*/ 91440 h 10012259"/>
              <a:gd name="connsiteX0" fmla="*/ 222028 w 4815161"/>
              <a:gd name="connsiteY0" fmla="*/ 91440 h 10012259"/>
              <a:gd name="connsiteX1" fmla="*/ 4435561 w 4815161"/>
              <a:gd name="connsiteY1" fmla="*/ 0 h 10012259"/>
              <a:gd name="connsiteX2" fmla="*/ 4815137 w 4815161"/>
              <a:gd name="connsiteY2" fmla="*/ 468630 h 10012259"/>
              <a:gd name="connsiteX3" fmla="*/ 4245061 w 4815161"/>
              <a:gd name="connsiteY3" fmla="*/ 10012259 h 10012259"/>
              <a:gd name="connsiteX4" fmla="*/ 534448 w 4815161"/>
              <a:gd name="connsiteY4" fmla="*/ 9997019 h 10012259"/>
              <a:gd name="connsiteX5" fmla="*/ 22156 w 4815161"/>
              <a:gd name="connsiteY5" fmla="*/ 9574530 h 10012259"/>
              <a:gd name="connsiteX6" fmla="*/ 6916 w 4815161"/>
              <a:gd name="connsiteY6" fmla="*/ 453390 h 10012259"/>
              <a:gd name="connsiteX7" fmla="*/ 222028 w 4815161"/>
              <a:gd name="connsiteY7" fmla="*/ 91440 h 10012259"/>
              <a:gd name="connsiteX0" fmla="*/ 222028 w 4815161"/>
              <a:gd name="connsiteY0" fmla="*/ 91440 h 10012259"/>
              <a:gd name="connsiteX1" fmla="*/ 4435561 w 4815161"/>
              <a:gd name="connsiteY1" fmla="*/ 0 h 10012259"/>
              <a:gd name="connsiteX2" fmla="*/ 4815137 w 4815161"/>
              <a:gd name="connsiteY2" fmla="*/ 468630 h 10012259"/>
              <a:gd name="connsiteX3" fmla="*/ 4731316 w 4815161"/>
              <a:gd name="connsiteY3" fmla="*/ 9536430 h 10012259"/>
              <a:gd name="connsiteX4" fmla="*/ 4245061 w 4815161"/>
              <a:gd name="connsiteY4" fmla="*/ 10012259 h 10012259"/>
              <a:gd name="connsiteX5" fmla="*/ 534448 w 4815161"/>
              <a:gd name="connsiteY5" fmla="*/ 9997019 h 10012259"/>
              <a:gd name="connsiteX6" fmla="*/ 22156 w 4815161"/>
              <a:gd name="connsiteY6" fmla="*/ 9574530 h 10012259"/>
              <a:gd name="connsiteX7" fmla="*/ 6916 w 4815161"/>
              <a:gd name="connsiteY7" fmla="*/ 453390 h 10012259"/>
              <a:gd name="connsiteX8" fmla="*/ 222028 w 4815161"/>
              <a:gd name="connsiteY8" fmla="*/ 91440 h 10012259"/>
              <a:gd name="connsiteX0" fmla="*/ 222028 w 4815161"/>
              <a:gd name="connsiteY0" fmla="*/ 91440 h 10012259"/>
              <a:gd name="connsiteX1" fmla="*/ 4435561 w 4815161"/>
              <a:gd name="connsiteY1" fmla="*/ 0 h 10012259"/>
              <a:gd name="connsiteX2" fmla="*/ 4815137 w 4815161"/>
              <a:gd name="connsiteY2" fmla="*/ 468630 h 10012259"/>
              <a:gd name="connsiteX3" fmla="*/ 4731316 w 4815161"/>
              <a:gd name="connsiteY3" fmla="*/ 9536430 h 10012259"/>
              <a:gd name="connsiteX4" fmla="*/ 4245061 w 4815161"/>
              <a:gd name="connsiteY4" fmla="*/ 10012259 h 10012259"/>
              <a:gd name="connsiteX5" fmla="*/ 534448 w 4815161"/>
              <a:gd name="connsiteY5" fmla="*/ 9997019 h 10012259"/>
              <a:gd name="connsiteX6" fmla="*/ 22156 w 4815161"/>
              <a:gd name="connsiteY6" fmla="*/ 9574530 h 10012259"/>
              <a:gd name="connsiteX7" fmla="*/ 6916 w 4815161"/>
              <a:gd name="connsiteY7" fmla="*/ 453390 h 10012259"/>
              <a:gd name="connsiteX8" fmla="*/ 222028 w 4815161"/>
              <a:gd name="connsiteY8" fmla="*/ 91440 h 10012259"/>
              <a:gd name="connsiteX0" fmla="*/ 222028 w 4815161"/>
              <a:gd name="connsiteY0" fmla="*/ 91440 h 10012259"/>
              <a:gd name="connsiteX1" fmla="*/ 4435561 w 4815161"/>
              <a:gd name="connsiteY1" fmla="*/ 0 h 10012259"/>
              <a:gd name="connsiteX2" fmla="*/ 4815137 w 4815161"/>
              <a:gd name="connsiteY2" fmla="*/ 468630 h 10012259"/>
              <a:gd name="connsiteX3" fmla="*/ 4731316 w 4815161"/>
              <a:gd name="connsiteY3" fmla="*/ 9536430 h 10012259"/>
              <a:gd name="connsiteX4" fmla="*/ 4245061 w 4815161"/>
              <a:gd name="connsiteY4" fmla="*/ 10012259 h 10012259"/>
              <a:gd name="connsiteX5" fmla="*/ 534448 w 4815161"/>
              <a:gd name="connsiteY5" fmla="*/ 9997019 h 10012259"/>
              <a:gd name="connsiteX6" fmla="*/ 22156 w 4815161"/>
              <a:gd name="connsiteY6" fmla="*/ 9574530 h 10012259"/>
              <a:gd name="connsiteX7" fmla="*/ 6916 w 4815161"/>
              <a:gd name="connsiteY7" fmla="*/ 453390 h 10012259"/>
              <a:gd name="connsiteX8" fmla="*/ 222028 w 4815161"/>
              <a:gd name="connsiteY8" fmla="*/ 91440 h 10012259"/>
              <a:gd name="connsiteX0" fmla="*/ 222028 w 4769445"/>
              <a:gd name="connsiteY0" fmla="*/ 91440 h 10012259"/>
              <a:gd name="connsiteX1" fmla="*/ 4435561 w 4769445"/>
              <a:gd name="connsiteY1" fmla="*/ 0 h 10012259"/>
              <a:gd name="connsiteX2" fmla="*/ 4769417 w 4769445"/>
              <a:gd name="connsiteY2" fmla="*/ 468630 h 10012259"/>
              <a:gd name="connsiteX3" fmla="*/ 4731316 w 4769445"/>
              <a:gd name="connsiteY3" fmla="*/ 9536430 h 10012259"/>
              <a:gd name="connsiteX4" fmla="*/ 4245061 w 4769445"/>
              <a:gd name="connsiteY4" fmla="*/ 10012259 h 10012259"/>
              <a:gd name="connsiteX5" fmla="*/ 534448 w 4769445"/>
              <a:gd name="connsiteY5" fmla="*/ 9997019 h 10012259"/>
              <a:gd name="connsiteX6" fmla="*/ 22156 w 4769445"/>
              <a:gd name="connsiteY6" fmla="*/ 9574530 h 10012259"/>
              <a:gd name="connsiteX7" fmla="*/ 6916 w 4769445"/>
              <a:gd name="connsiteY7" fmla="*/ 453390 h 10012259"/>
              <a:gd name="connsiteX8" fmla="*/ 222028 w 4769445"/>
              <a:gd name="connsiteY8" fmla="*/ 91440 h 10012259"/>
              <a:gd name="connsiteX0" fmla="*/ 222028 w 4771341"/>
              <a:gd name="connsiteY0" fmla="*/ 91440 h 10012259"/>
              <a:gd name="connsiteX1" fmla="*/ 4435561 w 4771341"/>
              <a:gd name="connsiteY1" fmla="*/ 0 h 10012259"/>
              <a:gd name="connsiteX2" fmla="*/ 4769417 w 4771341"/>
              <a:gd name="connsiteY2" fmla="*/ 468630 h 10012259"/>
              <a:gd name="connsiteX3" fmla="*/ 4731316 w 4771341"/>
              <a:gd name="connsiteY3" fmla="*/ 9536430 h 10012259"/>
              <a:gd name="connsiteX4" fmla="*/ 4245061 w 4771341"/>
              <a:gd name="connsiteY4" fmla="*/ 10012259 h 10012259"/>
              <a:gd name="connsiteX5" fmla="*/ 534448 w 4771341"/>
              <a:gd name="connsiteY5" fmla="*/ 9997019 h 10012259"/>
              <a:gd name="connsiteX6" fmla="*/ 22156 w 4771341"/>
              <a:gd name="connsiteY6" fmla="*/ 9574530 h 10012259"/>
              <a:gd name="connsiteX7" fmla="*/ 6916 w 4771341"/>
              <a:gd name="connsiteY7" fmla="*/ 453390 h 10012259"/>
              <a:gd name="connsiteX8" fmla="*/ 222028 w 4771341"/>
              <a:gd name="connsiteY8" fmla="*/ 91440 h 10012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771341" h="10012259">
                <a:moveTo>
                  <a:pt x="222028" y="91440"/>
                </a:moveTo>
                <a:lnTo>
                  <a:pt x="4435561" y="0"/>
                </a:lnTo>
                <a:cubicBezTo>
                  <a:pt x="4539226" y="135890"/>
                  <a:pt x="4772432" y="332740"/>
                  <a:pt x="4769417" y="468630"/>
                </a:cubicBezTo>
                <a:cubicBezTo>
                  <a:pt x="4774497" y="3531870"/>
                  <a:pt x="4771956" y="6473190"/>
                  <a:pt x="4731316" y="9536430"/>
                </a:cubicBezTo>
                <a:lnTo>
                  <a:pt x="4245061" y="10012259"/>
                </a:lnTo>
                <a:lnTo>
                  <a:pt x="534448" y="9997019"/>
                </a:lnTo>
                <a:cubicBezTo>
                  <a:pt x="-58880" y="9687844"/>
                  <a:pt x="163418" y="9872275"/>
                  <a:pt x="22156" y="9574530"/>
                </a:cubicBezTo>
                <a:cubicBezTo>
                  <a:pt x="-4806" y="7981385"/>
                  <a:pt x="-3536" y="2033905"/>
                  <a:pt x="6916" y="453390"/>
                </a:cubicBezTo>
                <a:lnTo>
                  <a:pt x="222028" y="91440"/>
                </a:lnTo>
                <a:close/>
              </a:path>
            </a:pathLst>
          </a:custGeom>
        </p:spPr>
        <p:txBody>
          <a:bodyPr/>
          <a:lstStyle/>
          <a:p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3684769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E93DC4E-6D6D-4041-8A40-749F3459CFA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211403" y="1674737"/>
            <a:ext cx="2722386" cy="2912013"/>
          </a:xfrm>
          <a:prstGeom prst="rect">
            <a:avLst/>
          </a:prstGeom>
        </p:spPr>
        <p:txBody>
          <a:bodyPr/>
          <a:lstStyle/>
          <a:p>
            <a:endParaRPr lang="vi-VN"/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85DD2CB3-F5B1-4917-AA9D-C73BE1D7374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58212" y="1674737"/>
            <a:ext cx="2722386" cy="2912013"/>
          </a:xfrm>
          <a:prstGeom prst="rect">
            <a:avLst/>
          </a:prstGeom>
        </p:spPr>
        <p:txBody>
          <a:bodyPr/>
          <a:lstStyle/>
          <a:p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2890348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092568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5" r:id="rId4"/>
    <p:sldLayoutId id="2147483651" r:id="rId5"/>
    <p:sldLayoutId id="2147483656" r:id="rId6"/>
    <p:sldLayoutId id="2147483667" r:id="rId7"/>
    <p:sldLayoutId id="2147483668" r:id="rId8"/>
    <p:sldLayoutId id="2147483670" r:id="rId9"/>
    <p:sldLayoutId id="2147483672" r:id="rId10"/>
    <p:sldLayoutId id="2147483673" r:id="rId11"/>
    <p:sldLayoutId id="2147483674" r:id="rId12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image" Target="../media/image19.jpe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2.jpeg"/><Relationship Id="rId11" Type="http://schemas.openxmlformats.org/officeDocument/2006/relationships/image" Target="../media/image2.png"/><Relationship Id="rId5" Type="http://schemas.openxmlformats.org/officeDocument/2006/relationships/image" Target="../media/image21.jpeg"/><Relationship Id="rId10" Type="http://schemas.openxmlformats.org/officeDocument/2006/relationships/image" Target="../media/image26.jpeg"/><Relationship Id="rId4" Type="http://schemas.openxmlformats.org/officeDocument/2006/relationships/image" Target="../media/image20.jpeg"/><Relationship Id="rId9" Type="http://schemas.openxmlformats.org/officeDocument/2006/relationships/image" Target="../media/image25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openxmlformats.org/officeDocument/2006/relationships/image" Target="../media/image28.jpeg"/><Relationship Id="rId7" Type="http://schemas.openxmlformats.org/officeDocument/2006/relationships/image" Target="../media/image31.jpeg"/><Relationship Id="rId12" Type="http://schemas.openxmlformats.org/officeDocument/2006/relationships/image" Target="../media/image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0.jpeg"/><Relationship Id="rId11" Type="http://schemas.openxmlformats.org/officeDocument/2006/relationships/image" Target="../media/image26.jpeg"/><Relationship Id="rId5" Type="http://schemas.openxmlformats.org/officeDocument/2006/relationships/image" Target="../media/image23.png"/><Relationship Id="rId10" Type="http://schemas.openxmlformats.org/officeDocument/2006/relationships/image" Target="../media/image25.jpeg"/><Relationship Id="rId4" Type="http://schemas.openxmlformats.org/officeDocument/2006/relationships/image" Target="../media/image29.jpeg"/><Relationship Id="rId9" Type="http://schemas.openxmlformats.org/officeDocument/2006/relationships/image" Target="../media/image24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33.jpeg"/><Relationship Id="rId7" Type="http://schemas.openxmlformats.org/officeDocument/2006/relationships/image" Target="../media/image2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2.jpeg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png"/><Relationship Id="rId3" Type="http://schemas.openxmlformats.org/officeDocument/2006/relationships/image" Target="../media/image34.gif"/><Relationship Id="rId7" Type="http://schemas.openxmlformats.org/officeDocument/2006/relationships/image" Target="../media/image38.png"/><Relationship Id="rId12" Type="http://schemas.openxmlformats.org/officeDocument/2006/relationships/image" Target="../media/image4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5" Type="http://schemas.openxmlformats.org/officeDocument/2006/relationships/image" Target="../media/image2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Relationship Id="rId14" Type="http://schemas.openxmlformats.org/officeDocument/2006/relationships/image" Target="../media/image4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6.jpeg"/><Relationship Id="rId7" Type="http://schemas.openxmlformats.org/officeDocument/2006/relationships/image" Target="../media/image10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CB9F5A12-102E-4D75-9A9A-C2737061C9E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38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4FD9361-C113-4069-837D-922C21F1E995}"/>
              </a:ext>
            </a:extLst>
          </p:cNvPr>
          <p:cNvSpPr/>
          <p:nvPr/>
        </p:nvSpPr>
        <p:spPr>
          <a:xfrm>
            <a:off x="1167189" y="589002"/>
            <a:ext cx="9985915" cy="5534035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2700000" scaled="1"/>
          </a:gradFill>
          <a:ln w="152400">
            <a:solidFill>
              <a:schemeClr val="bg1">
                <a:alpha val="2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6C0DE3-D97D-441A-AAA3-EDDCD93C02F5}"/>
              </a:ext>
            </a:extLst>
          </p:cNvPr>
          <p:cNvSpPr txBox="1"/>
          <p:nvPr/>
        </p:nvSpPr>
        <p:spPr>
          <a:xfrm>
            <a:off x="1774237" y="1694378"/>
            <a:ext cx="649784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" panose="020B0503030101060003"/>
                <a:ea typeface="+mn-ea"/>
                <a:cs typeface="Aharoni" panose="02010803020104030203" pitchFamily="2" charset="-79"/>
              </a:rPr>
              <a:t>E-Commerce Recommendation System</a:t>
            </a:r>
          </a:p>
        </p:txBody>
      </p:sp>
      <p:sp>
        <p:nvSpPr>
          <p:cNvPr id="18" name="Circle: Hollow 17">
            <a:extLst>
              <a:ext uri="{FF2B5EF4-FFF2-40B4-BE49-F238E27FC236}">
                <a16:creationId xmlns:a16="http://schemas.microsoft.com/office/drawing/2014/main" id="{AC43CF7A-10CF-4488-A3E6-088985A5AB66}"/>
              </a:ext>
            </a:extLst>
          </p:cNvPr>
          <p:cNvSpPr/>
          <p:nvPr/>
        </p:nvSpPr>
        <p:spPr>
          <a:xfrm>
            <a:off x="-1032639" y="2065377"/>
            <a:ext cx="2305050" cy="2305050"/>
          </a:xfrm>
          <a:prstGeom prst="donut">
            <a:avLst/>
          </a:prstGeom>
          <a:solidFill>
            <a:schemeClr val="accent3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Circle: Hollow 18">
            <a:extLst>
              <a:ext uri="{FF2B5EF4-FFF2-40B4-BE49-F238E27FC236}">
                <a16:creationId xmlns:a16="http://schemas.microsoft.com/office/drawing/2014/main" id="{4EFD484C-BE8A-416B-8B4C-CED2877CEFF4}"/>
              </a:ext>
            </a:extLst>
          </p:cNvPr>
          <p:cNvSpPr/>
          <p:nvPr/>
        </p:nvSpPr>
        <p:spPr>
          <a:xfrm>
            <a:off x="10721211" y="5265777"/>
            <a:ext cx="2305050" cy="2305050"/>
          </a:xfrm>
          <a:prstGeom prst="donut">
            <a:avLst/>
          </a:prstGeom>
          <a:solidFill>
            <a:schemeClr val="accent3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0004645-3603-492D-B7DD-3AEB0FB47671}"/>
              </a:ext>
            </a:extLst>
          </p:cNvPr>
          <p:cNvSpPr/>
          <p:nvPr/>
        </p:nvSpPr>
        <p:spPr>
          <a:xfrm>
            <a:off x="2743200" y="5791200"/>
            <a:ext cx="247650" cy="247650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CCC0A999-5AE9-4F80-8520-3FB12D989D7C}"/>
              </a:ext>
            </a:extLst>
          </p:cNvPr>
          <p:cNvSpPr/>
          <p:nvPr/>
        </p:nvSpPr>
        <p:spPr>
          <a:xfrm>
            <a:off x="11322584" y="2266955"/>
            <a:ext cx="247650" cy="247650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BFB812B-38C5-473A-AC11-4E7A45490CD5}"/>
              </a:ext>
            </a:extLst>
          </p:cNvPr>
          <p:cNvSpPr/>
          <p:nvPr/>
        </p:nvSpPr>
        <p:spPr>
          <a:xfrm>
            <a:off x="9522628" y="170676"/>
            <a:ext cx="247650" cy="247650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85658" y="4701957"/>
            <a:ext cx="62192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DHARMI, URVAJ, KEERTHANA, SHWETA, SUNVID</a:t>
            </a:r>
            <a:endParaRPr kumimoji="0" lang="en-IN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36" t="7438" r="18926" b="15410"/>
          <a:stretch/>
        </p:blipFill>
        <p:spPr>
          <a:xfrm>
            <a:off x="8272080" y="1851791"/>
            <a:ext cx="2286000" cy="2414337"/>
          </a:xfrm>
          <a:prstGeom prst="flowChartConnector">
            <a:avLst/>
          </a:prstGeom>
          <a:ln w="19050">
            <a:solidFill>
              <a:schemeClr val="accent3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9044413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6"/>
          <p:cNvSpPr/>
          <p:nvPr/>
        </p:nvSpPr>
        <p:spPr>
          <a:xfrm>
            <a:off x="4643260" y="2191280"/>
            <a:ext cx="2905481" cy="3190739"/>
          </a:xfrm>
          <a:prstGeom prst="roundRect">
            <a:avLst>
              <a:gd name="adj" fmla="val 1638"/>
            </a:avLst>
          </a:prstGeom>
          <a:solidFill>
            <a:schemeClr val="tx2">
              <a:lumMod val="50000"/>
            </a:schemeClr>
          </a:solidFill>
          <a:ln>
            <a:noFill/>
          </a:ln>
          <a:effectLst>
            <a:outerShdw blurRad="3302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54" name="Freeform: Shape 17"/>
          <p:cNvSpPr/>
          <p:nvPr/>
        </p:nvSpPr>
        <p:spPr>
          <a:xfrm>
            <a:off x="4643259" y="2191278"/>
            <a:ext cx="2905481" cy="1546193"/>
          </a:xfrm>
          <a:custGeom>
            <a:avLst/>
            <a:gdLst>
              <a:gd name="connsiteX0" fmla="*/ 40654 w 2481943"/>
              <a:gd name="connsiteY0" fmla="*/ 0 h 1320801"/>
              <a:gd name="connsiteX1" fmla="*/ 2441289 w 2481943"/>
              <a:gd name="connsiteY1" fmla="*/ 0 h 1320801"/>
              <a:gd name="connsiteX2" fmla="*/ 2481943 w 2481943"/>
              <a:gd name="connsiteY2" fmla="*/ 40654 h 1320801"/>
              <a:gd name="connsiteX3" fmla="*/ 2481943 w 2481943"/>
              <a:gd name="connsiteY3" fmla="*/ 1320801 h 1320801"/>
              <a:gd name="connsiteX4" fmla="*/ 0 w 2481943"/>
              <a:gd name="connsiteY4" fmla="*/ 1320801 h 1320801"/>
              <a:gd name="connsiteX5" fmla="*/ 0 w 2481943"/>
              <a:gd name="connsiteY5" fmla="*/ 40654 h 1320801"/>
              <a:gd name="connsiteX6" fmla="*/ 40654 w 2481943"/>
              <a:gd name="connsiteY6" fmla="*/ 0 h 1320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1943" h="1320801">
                <a:moveTo>
                  <a:pt x="40654" y="0"/>
                </a:moveTo>
                <a:lnTo>
                  <a:pt x="2441289" y="0"/>
                </a:lnTo>
                <a:cubicBezTo>
                  <a:pt x="2463742" y="0"/>
                  <a:pt x="2481943" y="18201"/>
                  <a:pt x="2481943" y="40654"/>
                </a:cubicBezTo>
                <a:lnTo>
                  <a:pt x="2481943" y="1320801"/>
                </a:lnTo>
                <a:lnTo>
                  <a:pt x="0" y="1320801"/>
                </a:lnTo>
                <a:lnTo>
                  <a:pt x="0" y="40654"/>
                </a:lnTo>
                <a:cubicBezTo>
                  <a:pt x="0" y="18201"/>
                  <a:pt x="18201" y="0"/>
                  <a:pt x="4065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4848796" y="3077989"/>
            <a:ext cx="2494399" cy="53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3200" b="1">
                <a:solidFill>
                  <a:schemeClr val="bg1"/>
                </a:solidFill>
                <a:cs typeface="Segoe UI Light" panose="020B0502040204020203" pitchFamily="34" charset="0"/>
              </a:rPr>
              <a:t>FREQUENCY</a:t>
            </a:r>
          </a:p>
        </p:txBody>
      </p:sp>
      <p:sp>
        <p:nvSpPr>
          <p:cNvPr id="25" name="Rectangle 24"/>
          <p:cNvSpPr/>
          <p:nvPr/>
        </p:nvSpPr>
        <p:spPr>
          <a:xfrm>
            <a:off x="4969479" y="4143394"/>
            <a:ext cx="23737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How frequently they’ve engaged with a brand</a:t>
            </a:r>
          </a:p>
        </p:txBody>
      </p:sp>
      <p:sp>
        <p:nvSpPr>
          <p:cNvPr id="29" name="Text Placeholder 1">
            <a:extLst>
              <a:ext uri="{FF2B5EF4-FFF2-40B4-BE49-F238E27FC236}">
                <a16:creationId xmlns:a16="http://schemas.microsoft.com/office/drawing/2014/main" id="{9946E271-9AF1-470F-A9D2-4B813B88AAEE}"/>
              </a:ext>
            </a:extLst>
          </p:cNvPr>
          <p:cNvSpPr txBox="1">
            <a:spLocks/>
          </p:cNvSpPr>
          <p:nvPr/>
        </p:nvSpPr>
        <p:spPr>
          <a:xfrm>
            <a:off x="504392" y="808138"/>
            <a:ext cx="11157817" cy="48871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b="1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KEY METRICS</a:t>
            </a:r>
          </a:p>
        </p:txBody>
      </p:sp>
      <p:sp>
        <p:nvSpPr>
          <p:cNvPr id="30" name="Title 2">
            <a:extLst>
              <a:ext uri="{FF2B5EF4-FFF2-40B4-BE49-F238E27FC236}">
                <a16:creationId xmlns:a16="http://schemas.microsoft.com/office/drawing/2014/main" id="{08BA0267-5994-4AC1-A3AC-B3D319848613}"/>
              </a:ext>
            </a:extLst>
          </p:cNvPr>
          <p:cNvSpPr txBox="1">
            <a:spLocks/>
          </p:cNvSpPr>
          <p:nvPr/>
        </p:nvSpPr>
        <p:spPr>
          <a:xfrm>
            <a:off x="495301" y="203737"/>
            <a:ext cx="11157817" cy="66051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METHODOLOGY – RFM ANALYSIS</a:t>
            </a:r>
            <a:endParaRPr lang="en-US" b="1">
              <a:solidFill>
                <a:schemeClr val="accent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1" name="Rectangle: Rounded Corners 16"/>
          <p:cNvSpPr/>
          <p:nvPr/>
        </p:nvSpPr>
        <p:spPr>
          <a:xfrm>
            <a:off x="1347610" y="2191281"/>
            <a:ext cx="2905481" cy="3190738"/>
          </a:xfrm>
          <a:prstGeom prst="roundRect">
            <a:avLst>
              <a:gd name="adj" fmla="val 1638"/>
            </a:avLst>
          </a:prstGeom>
          <a:solidFill>
            <a:schemeClr val="tx2">
              <a:lumMod val="50000"/>
            </a:schemeClr>
          </a:solidFill>
          <a:ln>
            <a:noFill/>
          </a:ln>
          <a:effectLst>
            <a:outerShdw blurRad="3302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53" name="Freeform: Shape 17"/>
          <p:cNvSpPr/>
          <p:nvPr/>
        </p:nvSpPr>
        <p:spPr>
          <a:xfrm>
            <a:off x="1340620" y="2184875"/>
            <a:ext cx="2905481" cy="1546193"/>
          </a:xfrm>
          <a:custGeom>
            <a:avLst/>
            <a:gdLst>
              <a:gd name="connsiteX0" fmla="*/ 40654 w 2481943"/>
              <a:gd name="connsiteY0" fmla="*/ 0 h 1320801"/>
              <a:gd name="connsiteX1" fmla="*/ 2441289 w 2481943"/>
              <a:gd name="connsiteY1" fmla="*/ 0 h 1320801"/>
              <a:gd name="connsiteX2" fmla="*/ 2481943 w 2481943"/>
              <a:gd name="connsiteY2" fmla="*/ 40654 h 1320801"/>
              <a:gd name="connsiteX3" fmla="*/ 2481943 w 2481943"/>
              <a:gd name="connsiteY3" fmla="*/ 1320801 h 1320801"/>
              <a:gd name="connsiteX4" fmla="*/ 0 w 2481943"/>
              <a:gd name="connsiteY4" fmla="*/ 1320801 h 1320801"/>
              <a:gd name="connsiteX5" fmla="*/ 0 w 2481943"/>
              <a:gd name="connsiteY5" fmla="*/ 40654 h 1320801"/>
              <a:gd name="connsiteX6" fmla="*/ 40654 w 2481943"/>
              <a:gd name="connsiteY6" fmla="*/ 0 h 1320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1943" h="1320801">
                <a:moveTo>
                  <a:pt x="40654" y="0"/>
                </a:moveTo>
                <a:lnTo>
                  <a:pt x="2441289" y="0"/>
                </a:lnTo>
                <a:cubicBezTo>
                  <a:pt x="2463742" y="0"/>
                  <a:pt x="2481943" y="18201"/>
                  <a:pt x="2481943" y="40654"/>
                </a:cubicBezTo>
                <a:lnTo>
                  <a:pt x="2481943" y="1320801"/>
                </a:lnTo>
                <a:lnTo>
                  <a:pt x="0" y="1320801"/>
                </a:lnTo>
                <a:lnTo>
                  <a:pt x="0" y="40654"/>
                </a:lnTo>
                <a:cubicBezTo>
                  <a:pt x="0" y="18201"/>
                  <a:pt x="18201" y="0"/>
                  <a:pt x="40654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1882974" y="3077989"/>
            <a:ext cx="1834750" cy="53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3200" b="1">
                <a:solidFill>
                  <a:schemeClr val="bg1"/>
                </a:solidFill>
                <a:latin typeface="+mj-lt"/>
                <a:cs typeface="Segoe UI Light" panose="020B0502040204020203" pitchFamily="34" charset="0"/>
              </a:rPr>
              <a:t>RECENCY</a:t>
            </a:r>
          </a:p>
        </p:txBody>
      </p:sp>
      <p:sp>
        <p:nvSpPr>
          <p:cNvPr id="39" name="Rectangle 38"/>
          <p:cNvSpPr/>
          <p:nvPr/>
        </p:nvSpPr>
        <p:spPr>
          <a:xfrm>
            <a:off x="1606502" y="3981520"/>
            <a:ext cx="237371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How recently a customer has transacted with a brand</a:t>
            </a:r>
          </a:p>
        </p:txBody>
      </p:sp>
      <p:sp>
        <p:nvSpPr>
          <p:cNvPr id="41" name="Rectangle: Rounded Corners 16"/>
          <p:cNvSpPr/>
          <p:nvPr/>
        </p:nvSpPr>
        <p:spPr>
          <a:xfrm>
            <a:off x="7836642" y="2192038"/>
            <a:ext cx="2905481" cy="3189982"/>
          </a:xfrm>
          <a:prstGeom prst="roundRect">
            <a:avLst>
              <a:gd name="adj" fmla="val 1638"/>
            </a:avLst>
          </a:prstGeom>
          <a:solidFill>
            <a:schemeClr val="tx2">
              <a:lumMod val="50000"/>
            </a:schemeClr>
          </a:solidFill>
          <a:ln>
            <a:noFill/>
          </a:ln>
          <a:effectLst>
            <a:outerShdw blurRad="3302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42" name="Freeform: Shape 17"/>
          <p:cNvSpPr/>
          <p:nvPr/>
        </p:nvSpPr>
        <p:spPr>
          <a:xfrm>
            <a:off x="7836641" y="2192035"/>
            <a:ext cx="2905481" cy="1546193"/>
          </a:xfrm>
          <a:custGeom>
            <a:avLst/>
            <a:gdLst>
              <a:gd name="connsiteX0" fmla="*/ 40654 w 2481943"/>
              <a:gd name="connsiteY0" fmla="*/ 0 h 1320801"/>
              <a:gd name="connsiteX1" fmla="*/ 2441289 w 2481943"/>
              <a:gd name="connsiteY1" fmla="*/ 0 h 1320801"/>
              <a:gd name="connsiteX2" fmla="*/ 2481943 w 2481943"/>
              <a:gd name="connsiteY2" fmla="*/ 40654 h 1320801"/>
              <a:gd name="connsiteX3" fmla="*/ 2481943 w 2481943"/>
              <a:gd name="connsiteY3" fmla="*/ 1320801 h 1320801"/>
              <a:gd name="connsiteX4" fmla="*/ 0 w 2481943"/>
              <a:gd name="connsiteY4" fmla="*/ 1320801 h 1320801"/>
              <a:gd name="connsiteX5" fmla="*/ 0 w 2481943"/>
              <a:gd name="connsiteY5" fmla="*/ 40654 h 1320801"/>
              <a:gd name="connsiteX6" fmla="*/ 40654 w 2481943"/>
              <a:gd name="connsiteY6" fmla="*/ 0 h 1320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1943" h="1320801">
                <a:moveTo>
                  <a:pt x="40654" y="0"/>
                </a:moveTo>
                <a:lnTo>
                  <a:pt x="2441289" y="0"/>
                </a:lnTo>
                <a:cubicBezTo>
                  <a:pt x="2463742" y="0"/>
                  <a:pt x="2481943" y="18201"/>
                  <a:pt x="2481943" y="40654"/>
                </a:cubicBezTo>
                <a:lnTo>
                  <a:pt x="2481943" y="1320801"/>
                </a:lnTo>
                <a:lnTo>
                  <a:pt x="0" y="1320801"/>
                </a:lnTo>
                <a:lnTo>
                  <a:pt x="0" y="40654"/>
                </a:lnTo>
                <a:cubicBezTo>
                  <a:pt x="0" y="18201"/>
                  <a:pt x="18201" y="0"/>
                  <a:pt x="4065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8155453" y="3061926"/>
            <a:ext cx="2267848" cy="53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3200" b="1">
                <a:solidFill>
                  <a:schemeClr val="bg1"/>
                </a:solidFill>
                <a:latin typeface="+mj-lt"/>
                <a:cs typeface="Segoe UI Light" panose="020B0502040204020203" pitchFamily="34" charset="0"/>
              </a:rPr>
              <a:t>MONETARY</a:t>
            </a:r>
          </a:p>
        </p:txBody>
      </p:sp>
      <p:sp>
        <p:nvSpPr>
          <p:cNvPr id="50" name="Rectangle 49"/>
          <p:cNvSpPr/>
          <p:nvPr/>
        </p:nvSpPr>
        <p:spPr>
          <a:xfrm>
            <a:off x="8101884" y="3908245"/>
            <a:ext cx="2373716" cy="13997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>
                <a:solidFill>
                  <a:schemeClr val="bg1"/>
                </a:solidFill>
                <a:latin typeface="+mj-lt"/>
                <a:cs typeface="Segoe UI Light" panose="020B0502040204020203" pitchFamily="34" charset="0"/>
              </a:rPr>
              <a:t>How much money they’ve spent on a brand’s products and services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305" y="1907508"/>
            <a:ext cx="1028082" cy="102808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9453" y="1901258"/>
            <a:ext cx="1029512" cy="102951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75336" y="1908947"/>
            <a:ext cx="1028083" cy="102808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36" t="7438" r="18926" b="15410"/>
          <a:stretch/>
        </p:blipFill>
        <p:spPr>
          <a:xfrm>
            <a:off x="11895588" y="38806"/>
            <a:ext cx="249496" cy="263503"/>
          </a:xfrm>
          <a:prstGeom prst="flowChartConnector">
            <a:avLst/>
          </a:prstGeom>
          <a:ln w="19050">
            <a:solidFill>
              <a:schemeClr val="accent3">
                <a:lumMod val="60000"/>
                <a:lumOff val="40000"/>
              </a:schemeClr>
            </a:solidFill>
          </a:ln>
        </p:spPr>
      </p:pic>
      <p:sp>
        <p:nvSpPr>
          <p:cNvPr id="21" name="TextBox 20"/>
          <p:cNvSpPr txBox="1"/>
          <p:nvPr/>
        </p:nvSpPr>
        <p:spPr>
          <a:xfrm>
            <a:off x="45397" y="6582383"/>
            <a:ext cx="1621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smtClean="0">
                <a:solidFill>
                  <a:schemeClr val="bg1"/>
                </a:solidFill>
              </a:rPr>
              <a:t>9</a:t>
            </a:r>
            <a:endParaRPr lang="en-IN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59790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1">
            <a:extLst>
              <a:ext uri="{FF2B5EF4-FFF2-40B4-BE49-F238E27FC236}">
                <a16:creationId xmlns:a16="http://schemas.microsoft.com/office/drawing/2014/main" id="{9946E271-9AF1-470F-A9D2-4B813B88AAEE}"/>
              </a:ext>
            </a:extLst>
          </p:cNvPr>
          <p:cNvSpPr txBox="1">
            <a:spLocks/>
          </p:cNvSpPr>
          <p:nvPr/>
        </p:nvSpPr>
        <p:spPr>
          <a:xfrm>
            <a:off x="504392" y="808138"/>
            <a:ext cx="11157817" cy="48871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b="1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KEY METRICS &amp; ALGORITHM</a:t>
            </a:r>
          </a:p>
        </p:txBody>
      </p:sp>
      <p:sp>
        <p:nvSpPr>
          <p:cNvPr id="30" name="Title 2">
            <a:extLst>
              <a:ext uri="{FF2B5EF4-FFF2-40B4-BE49-F238E27FC236}">
                <a16:creationId xmlns:a16="http://schemas.microsoft.com/office/drawing/2014/main" id="{08BA0267-5994-4AC1-A3AC-B3D319848613}"/>
              </a:ext>
            </a:extLst>
          </p:cNvPr>
          <p:cNvSpPr txBox="1">
            <a:spLocks/>
          </p:cNvSpPr>
          <p:nvPr/>
        </p:nvSpPr>
        <p:spPr>
          <a:xfrm>
            <a:off x="495301" y="203737"/>
            <a:ext cx="11157817" cy="66051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METHODOLOGY – RFM ANALYSIS</a:t>
            </a:r>
            <a:endParaRPr lang="en-US" b="1">
              <a:solidFill>
                <a:schemeClr val="accent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-259961" y="2070181"/>
            <a:ext cx="9401503" cy="3480762"/>
            <a:chOff x="1340620" y="1901258"/>
            <a:chExt cx="9401503" cy="3480762"/>
          </a:xfrm>
        </p:grpSpPr>
        <p:sp>
          <p:nvSpPr>
            <p:cNvPr id="17" name="Rectangle: Rounded Corners 16"/>
            <p:cNvSpPr/>
            <p:nvPr/>
          </p:nvSpPr>
          <p:spPr>
            <a:xfrm>
              <a:off x="4643260" y="2191280"/>
              <a:ext cx="2905481" cy="3190739"/>
            </a:xfrm>
            <a:prstGeom prst="roundRect">
              <a:avLst>
                <a:gd name="adj" fmla="val 1638"/>
              </a:avLst>
            </a:prstGeom>
            <a:solidFill>
              <a:schemeClr val="tx2">
                <a:lumMod val="50000"/>
              </a:schemeClr>
            </a:solidFill>
            <a:ln>
              <a:noFill/>
            </a:ln>
            <a:effectLst>
              <a:outerShdw blurRad="3302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54" name="Freeform: Shape 17"/>
            <p:cNvSpPr/>
            <p:nvPr/>
          </p:nvSpPr>
          <p:spPr>
            <a:xfrm>
              <a:off x="4643259" y="2191278"/>
              <a:ext cx="2905481" cy="1546193"/>
            </a:xfrm>
            <a:custGeom>
              <a:avLst/>
              <a:gdLst>
                <a:gd name="connsiteX0" fmla="*/ 40654 w 2481943"/>
                <a:gd name="connsiteY0" fmla="*/ 0 h 1320801"/>
                <a:gd name="connsiteX1" fmla="*/ 2441289 w 2481943"/>
                <a:gd name="connsiteY1" fmla="*/ 0 h 1320801"/>
                <a:gd name="connsiteX2" fmla="*/ 2481943 w 2481943"/>
                <a:gd name="connsiteY2" fmla="*/ 40654 h 1320801"/>
                <a:gd name="connsiteX3" fmla="*/ 2481943 w 2481943"/>
                <a:gd name="connsiteY3" fmla="*/ 1320801 h 1320801"/>
                <a:gd name="connsiteX4" fmla="*/ 0 w 2481943"/>
                <a:gd name="connsiteY4" fmla="*/ 1320801 h 1320801"/>
                <a:gd name="connsiteX5" fmla="*/ 0 w 2481943"/>
                <a:gd name="connsiteY5" fmla="*/ 40654 h 1320801"/>
                <a:gd name="connsiteX6" fmla="*/ 40654 w 2481943"/>
                <a:gd name="connsiteY6" fmla="*/ 0 h 1320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81943" h="1320801">
                  <a:moveTo>
                    <a:pt x="40654" y="0"/>
                  </a:moveTo>
                  <a:lnTo>
                    <a:pt x="2441289" y="0"/>
                  </a:lnTo>
                  <a:cubicBezTo>
                    <a:pt x="2463742" y="0"/>
                    <a:pt x="2481943" y="18201"/>
                    <a:pt x="2481943" y="40654"/>
                  </a:cubicBezTo>
                  <a:lnTo>
                    <a:pt x="2481943" y="1320801"/>
                  </a:lnTo>
                  <a:lnTo>
                    <a:pt x="0" y="1320801"/>
                  </a:lnTo>
                  <a:lnTo>
                    <a:pt x="0" y="40654"/>
                  </a:lnTo>
                  <a:cubicBezTo>
                    <a:pt x="0" y="18201"/>
                    <a:pt x="18201" y="0"/>
                    <a:pt x="4065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848796" y="3077989"/>
              <a:ext cx="2494399" cy="5355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3200" b="1">
                  <a:solidFill>
                    <a:schemeClr val="bg1"/>
                  </a:solidFill>
                  <a:cs typeface="Segoe UI Light" panose="020B0502040204020203" pitchFamily="34" charset="0"/>
                </a:rPr>
                <a:t>FREQUENCY</a:t>
              </a: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4969479" y="4143394"/>
              <a:ext cx="2373716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>
                  <a:solidFill>
                    <a:schemeClr val="bg1"/>
                  </a:solidFill>
                </a:rPr>
                <a:t>How frequently they’ve engaged with a brand</a:t>
              </a:r>
            </a:p>
          </p:txBody>
        </p:sp>
        <p:sp>
          <p:nvSpPr>
            <p:cNvPr id="31" name="Rectangle: Rounded Corners 16"/>
            <p:cNvSpPr/>
            <p:nvPr/>
          </p:nvSpPr>
          <p:spPr>
            <a:xfrm>
              <a:off x="1347610" y="2191281"/>
              <a:ext cx="2905481" cy="3190738"/>
            </a:xfrm>
            <a:prstGeom prst="roundRect">
              <a:avLst>
                <a:gd name="adj" fmla="val 1638"/>
              </a:avLst>
            </a:prstGeom>
            <a:solidFill>
              <a:schemeClr val="tx2">
                <a:lumMod val="50000"/>
              </a:schemeClr>
            </a:solidFill>
            <a:ln>
              <a:noFill/>
            </a:ln>
            <a:effectLst>
              <a:outerShdw blurRad="3302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53" name="Freeform: Shape 17"/>
            <p:cNvSpPr/>
            <p:nvPr/>
          </p:nvSpPr>
          <p:spPr>
            <a:xfrm>
              <a:off x="1340620" y="2184875"/>
              <a:ext cx="2905481" cy="1546193"/>
            </a:xfrm>
            <a:custGeom>
              <a:avLst/>
              <a:gdLst>
                <a:gd name="connsiteX0" fmla="*/ 40654 w 2481943"/>
                <a:gd name="connsiteY0" fmla="*/ 0 h 1320801"/>
                <a:gd name="connsiteX1" fmla="*/ 2441289 w 2481943"/>
                <a:gd name="connsiteY1" fmla="*/ 0 h 1320801"/>
                <a:gd name="connsiteX2" fmla="*/ 2481943 w 2481943"/>
                <a:gd name="connsiteY2" fmla="*/ 40654 h 1320801"/>
                <a:gd name="connsiteX3" fmla="*/ 2481943 w 2481943"/>
                <a:gd name="connsiteY3" fmla="*/ 1320801 h 1320801"/>
                <a:gd name="connsiteX4" fmla="*/ 0 w 2481943"/>
                <a:gd name="connsiteY4" fmla="*/ 1320801 h 1320801"/>
                <a:gd name="connsiteX5" fmla="*/ 0 w 2481943"/>
                <a:gd name="connsiteY5" fmla="*/ 40654 h 1320801"/>
                <a:gd name="connsiteX6" fmla="*/ 40654 w 2481943"/>
                <a:gd name="connsiteY6" fmla="*/ 0 h 1320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81943" h="1320801">
                  <a:moveTo>
                    <a:pt x="40654" y="0"/>
                  </a:moveTo>
                  <a:lnTo>
                    <a:pt x="2441289" y="0"/>
                  </a:lnTo>
                  <a:cubicBezTo>
                    <a:pt x="2463742" y="0"/>
                    <a:pt x="2481943" y="18201"/>
                    <a:pt x="2481943" y="40654"/>
                  </a:cubicBezTo>
                  <a:lnTo>
                    <a:pt x="2481943" y="1320801"/>
                  </a:lnTo>
                  <a:lnTo>
                    <a:pt x="0" y="1320801"/>
                  </a:lnTo>
                  <a:lnTo>
                    <a:pt x="0" y="40654"/>
                  </a:lnTo>
                  <a:cubicBezTo>
                    <a:pt x="0" y="18201"/>
                    <a:pt x="18201" y="0"/>
                    <a:pt x="40654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1882974" y="3077989"/>
              <a:ext cx="1834750" cy="5355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3200" b="1">
                  <a:solidFill>
                    <a:schemeClr val="bg1"/>
                  </a:solidFill>
                  <a:latin typeface="+mj-lt"/>
                  <a:cs typeface="Segoe UI Light" panose="020B0502040204020203" pitchFamily="34" charset="0"/>
                </a:rPr>
                <a:t>RECENCY</a:t>
              </a: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1606502" y="3981520"/>
              <a:ext cx="2373716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>
                  <a:solidFill>
                    <a:schemeClr val="bg1"/>
                  </a:solidFill>
                </a:rPr>
                <a:t>How recently a customer has transacted with a brand</a:t>
              </a:r>
            </a:p>
          </p:txBody>
        </p:sp>
        <p:sp>
          <p:nvSpPr>
            <p:cNvPr id="41" name="Rectangle: Rounded Corners 16"/>
            <p:cNvSpPr/>
            <p:nvPr/>
          </p:nvSpPr>
          <p:spPr>
            <a:xfrm>
              <a:off x="7836642" y="2192038"/>
              <a:ext cx="2905481" cy="3189982"/>
            </a:xfrm>
            <a:prstGeom prst="roundRect">
              <a:avLst>
                <a:gd name="adj" fmla="val 1638"/>
              </a:avLst>
            </a:prstGeom>
            <a:solidFill>
              <a:schemeClr val="tx2">
                <a:lumMod val="50000"/>
              </a:schemeClr>
            </a:solidFill>
            <a:ln>
              <a:noFill/>
            </a:ln>
            <a:effectLst>
              <a:outerShdw blurRad="3302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42" name="Freeform: Shape 17"/>
            <p:cNvSpPr/>
            <p:nvPr/>
          </p:nvSpPr>
          <p:spPr>
            <a:xfrm>
              <a:off x="7836641" y="2192035"/>
              <a:ext cx="2905481" cy="1546193"/>
            </a:xfrm>
            <a:custGeom>
              <a:avLst/>
              <a:gdLst>
                <a:gd name="connsiteX0" fmla="*/ 40654 w 2481943"/>
                <a:gd name="connsiteY0" fmla="*/ 0 h 1320801"/>
                <a:gd name="connsiteX1" fmla="*/ 2441289 w 2481943"/>
                <a:gd name="connsiteY1" fmla="*/ 0 h 1320801"/>
                <a:gd name="connsiteX2" fmla="*/ 2481943 w 2481943"/>
                <a:gd name="connsiteY2" fmla="*/ 40654 h 1320801"/>
                <a:gd name="connsiteX3" fmla="*/ 2481943 w 2481943"/>
                <a:gd name="connsiteY3" fmla="*/ 1320801 h 1320801"/>
                <a:gd name="connsiteX4" fmla="*/ 0 w 2481943"/>
                <a:gd name="connsiteY4" fmla="*/ 1320801 h 1320801"/>
                <a:gd name="connsiteX5" fmla="*/ 0 w 2481943"/>
                <a:gd name="connsiteY5" fmla="*/ 40654 h 1320801"/>
                <a:gd name="connsiteX6" fmla="*/ 40654 w 2481943"/>
                <a:gd name="connsiteY6" fmla="*/ 0 h 1320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81943" h="1320801">
                  <a:moveTo>
                    <a:pt x="40654" y="0"/>
                  </a:moveTo>
                  <a:lnTo>
                    <a:pt x="2441289" y="0"/>
                  </a:lnTo>
                  <a:cubicBezTo>
                    <a:pt x="2463742" y="0"/>
                    <a:pt x="2481943" y="18201"/>
                    <a:pt x="2481943" y="40654"/>
                  </a:cubicBezTo>
                  <a:lnTo>
                    <a:pt x="2481943" y="1320801"/>
                  </a:lnTo>
                  <a:lnTo>
                    <a:pt x="0" y="1320801"/>
                  </a:lnTo>
                  <a:lnTo>
                    <a:pt x="0" y="40654"/>
                  </a:lnTo>
                  <a:cubicBezTo>
                    <a:pt x="0" y="18201"/>
                    <a:pt x="18201" y="0"/>
                    <a:pt x="4065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8155453" y="3061926"/>
              <a:ext cx="2267848" cy="5355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3200" b="1">
                  <a:solidFill>
                    <a:schemeClr val="bg1"/>
                  </a:solidFill>
                  <a:latin typeface="+mj-lt"/>
                  <a:cs typeface="Segoe UI Light" panose="020B0502040204020203" pitchFamily="34" charset="0"/>
                </a:rPr>
                <a:t>MONETARY</a:t>
              </a: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8101884" y="3908245"/>
              <a:ext cx="2373716" cy="139974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>
                  <a:solidFill>
                    <a:schemeClr val="bg1"/>
                  </a:solidFill>
                  <a:latin typeface="+mj-lt"/>
                  <a:cs typeface="Segoe UI Light" panose="020B0502040204020203" pitchFamily="34" charset="0"/>
                </a:rPr>
                <a:t>How much money they’ve spent on a brand’s products and services</a:t>
              </a:r>
            </a:p>
          </p:txBody>
        </p:sp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86305" y="1907508"/>
              <a:ext cx="1028082" cy="1028082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59453" y="1901258"/>
              <a:ext cx="1029512" cy="1029512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775336" y="1908947"/>
              <a:ext cx="1028083" cy="1028083"/>
            </a:xfrm>
            <a:prstGeom prst="rect">
              <a:avLst/>
            </a:prstGeom>
          </p:spPr>
        </p:pic>
      </p:grpSp>
      <p:grpSp>
        <p:nvGrpSpPr>
          <p:cNvPr id="12" name="Group 11"/>
          <p:cNvGrpSpPr/>
          <p:nvPr/>
        </p:nvGrpSpPr>
        <p:grpSpPr>
          <a:xfrm>
            <a:off x="9474458" y="1052497"/>
            <a:ext cx="5335278" cy="6858000"/>
            <a:chOff x="9474458" y="1052497"/>
            <a:chExt cx="5335278" cy="685800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597A3F6-BE92-45EE-974B-0AEC41D62780}"/>
                </a:ext>
              </a:extLst>
            </p:cNvPr>
            <p:cNvSpPr/>
            <p:nvPr/>
          </p:nvSpPr>
          <p:spPr>
            <a:xfrm>
              <a:off x="9474458" y="1052497"/>
              <a:ext cx="5335278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70000"/>
                  </a:schemeClr>
                </a:gs>
                <a:gs pos="100000">
                  <a:schemeClr val="accent4">
                    <a:alpha val="7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1617614-29F4-4A3D-9398-7AD590CD5FD2}"/>
                </a:ext>
              </a:extLst>
            </p:cNvPr>
            <p:cNvSpPr txBox="1"/>
            <p:nvPr/>
          </p:nvSpPr>
          <p:spPr>
            <a:xfrm>
              <a:off x="9780747" y="1379768"/>
              <a:ext cx="1789882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>
                  <a:solidFill>
                    <a:schemeClr val="bg1"/>
                  </a:solidFill>
                  <a:latin typeface="+mj-lt"/>
                </a:rPr>
                <a:t>Assign every customer a rank on a scale of 4 for each metric using quartiles</a:t>
              </a:r>
            </a:p>
          </p:txBody>
        </p:sp>
        <p:sp>
          <p:nvSpPr>
            <p:cNvPr id="5" name="Rounded Rectangle 4"/>
            <p:cNvSpPr/>
            <p:nvPr/>
          </p:nvSpPr>
          <p:spPr>
            <a:xfrm>
              <a:off x="11384343" y="3665548"/>
              <a:ext cx="372572" cy="2545980"/>
            </a:xfrm>
            <a:prstGeom prst="roundRect">
              <a:avLst/>
            </a:prstGeom>
            <a:gradFill>
              <a:gsLst>
                <a:gs pos="26000">
                  <a:srgbClr val="FC695A"/>
                </a:gs>
                <a:gs pos="100000">
                  <a:srgbClr val="FFFF3F"/>
                </a:gs>
              </a:gsLst>
              <a:path path="circle">
                <a:fillToRect r="100000" b="100000"/>
              </a:path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8" name="Straight Connector 7"/>
            <p:cNvCxnSpPr/>
            <p:nvPr/>
          </p:nvCxnSpPr>
          <p:spPr>
            <a:xfrm flipV="1">
              <a:off x="11383779" y="4497153"/>
              <a:ext cx="372572" cy="7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flipV="1">
              <a:off x="11384343" y="5381949"/>
              <a:ext cx="372572" cy="7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10314363" y="3546402"/>
              <a:ext cx="9600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chemeClr val="bg1"/>
                  </a:solidFill>
                </a:rPr>
                <a:t>4 – Best</a:t>
              </a:r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0140290" y="4313871"/>
              <a:ext cx="10800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chemeClr val="bg1"/>
                  </a:solidFill>
                </a:rPr>
                <a:t>3 – Good</a:t>
              </a:r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9803419" y="5181611"/>
              <a:ext cx="14710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chemeClr val="bg1"/>
                  </a:solidFill>
                </a:rPr>
                <a:t>2 – Not Good</a:t>
              </a:r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0140290" y="5959610"/>
              <a:ext cx="11346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chemeClr val="bg1"/>
                  </a:solidFill>
                </a:rPr>
                <a:t>1 - Worst</a:t>
              </a:r>
              <a:endParaRPr lang="en-IN">
                <a:solidFill>
                  <a:schemeClr val="bg1"/>
                </a:solidFill>
              </a:endParaRPr>
            </a:p>
          </p:txBody>
        </p:sp>
      </p:grpSp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36" t="7438" r="18926" b="15410"/>
          <a:stretch/>
        </p:blipFill>
        <p:spPr>
          <a:xfrm>
            <a:off x="11895588" y="38806"/>
            <a:ext cx="249496" cy="263503"/>
          </a:xfrm>
          <a:prstGeom prst="flowChartConnector">
            <a:avLst/>
          </a:prstGeom>
          <a:ln w="19050">
            <a:solidFill>
              <a:schemeClr val="accent3">
                <a:lumMod val="60000"/>
                <a:lumOff val="40000"/>
              </a:schemeClr>
            </a:solidFill>
          </a:ln>
        </p:spPr>
      </p:pic>
      <p:sp>
        <p:nvSpPr>
          <p:cNvPr id="37" name="TextBox 36"/>
          <p:cNvSpPr txBox="1"/>
          <p:nvPr/>
        </p:nvSpPr>
        <p:spPr>
          <a:xfrm>
            <a:off x="-51881" y="6611779"/>
            <a:ext cx="37613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smtClean="0">
                <a:solidFill>
                  <a:schemeClr val="bg1"/>
                </a:solidFill>
              </a:rPr>
              <a:t>10</a:t>
            </a:r>
            <a:endParaRPr lang="en-IN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75492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ext Placeholder 1">
            <a:extLst>
              <a:ext uri="{FF2B5EF4-FFF2-40B4-BE49-F238E27FC236}">
                <a16:creationId xmlns:a16="http://schemas.microsoft.com/office/drawing/2014/main" id="{9946E271-9AF1-470F-A9D2-4B813B88AAEE}"/>
              </a:ext>
            </a:extLst>
          </p:cNvPr>
          <p:cNvSpPr txBox="1">
            <a:spLocks/>
          </p:cNvSpPr>
          <p:nvPr/>
        </p:nvSpPr>
        <p:spPr>
          <a:xfrm>
            <a:off x="504392" y="808138"/>
            <a:ext cx="11157817" cy="48871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b="1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CUSTOMER SEGMENTATION</a:t>
            </a:r>
          </a:p>
        </p:txBody>
      </p:sp>
      <p:sp>
        <p:nvSpPr>
          <p:cNvPr id="56" name="Title 2">
            <a:extLst>
              <a:ext uri="{FF2B5EF4-FFF2-40B4-BE49-F238E27FC236}">
                <a16:creationId xmlns:a16="http://schemas.microsoft.com/office/drawing/2014/main" id="{08BA0267-5994-4AC1-A3AC-B3D319848613}"/>
              </a:ext>
            </a:extLst>
          </p:cNvPr>
          <p:cNvSpPr txBox="1">
            <a:spLocks/>
          </p:cNvSpPr>
          <p:nvPr/>
        </p:nvSpPr>
        <p:spPr>
          <a:xfrm>
            <a:off x="495301" y="203737"/>
            <a:ext cx="11157817" cy="66051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METHODOLOGY – RFM ANALYSIS</a:t>
            </a:r>
            <a:endParaRPr lang="en-US" b="1">
              <a:solidFill>
                <a:schemeClr val="accent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966DABE0-FEE7-A74B-A6A9-1AC5A67D7609}"/>
              </a:ext>
            </a:extLst>
          </p:cNvPr>
          <p:cNvGrpSpPr/>
          <p:nvPr/>
        </p:nvGrpSpPr>
        <p:grpSpPr>
          <a:xfrm>
            <a:off x="3338720" y="1639269"/>
            <a:ext cx="4940409" cy="5084567"/>
            <a:chOff x="3882607" y="1290833"/>
            <a:chExt cx="4363535" cy="4363535"/>
          </a:xfrm>
        </p:grpSpPr>
        <p:grpSp>
          <p:nvGrpSpPr>
            <p:cNvPr id="154" name="Group 153">
              <a:extLst>
                <a:ext uri="{FF2B5EF4-FFF2-40B4-BE49-F238E27FC236}">
                  <a16:creationId xmlns:a16="http://schemas.microsoft.com/office/drawing/2014/main" id="{0F8513C3-DCB8-FB49-A710-1FFE02C51ED9}"/>
                </a:ext>
              </a:extLst>
            </p:cNvPr>
            <p:cNvGrpSpPr/>
            <p:nvPr/>
          </p:nvGrpSpPr>
          <p:grpSpPr>
            <a:xfrm>
              <a:off x="3882607" y="1290833"/>
              <a:ext cx="4363535" cy="4363535"/>
              <a:chOff x="4518195" y="1842230"/>
              <a:chExt cx="3173538" cy="3173538"/>
            </a:xfrm>
          </p:grpSpPr>
          <p:grpSp>
            <p:nvGrpSpPr>
              <p:cNvPr id="159" name="Group 158">
                <a:extLst>
                  <a:ext uri="{FF2B5EF4-FFF2-40B4-BE49-F238E27FC236}">
                    <a16:creationId xmlns:a16="http://schemas.microsoft.com/office/drawing/2014/main" id="{858ABEFA-292A-DF4C-A9ED-D071A9771E9B}"/>
                  </a:ext>
                </a:extLst>
              </p:cNvPr>
              <p:cNvGrpSpPr/>
              <p:nvPr/>
            </p:nvGrpSpPr>
            <p:grpSpPr>
              <a:xfrm>
                <a:off x="4981843" y="1842230"/>
                <a:ext cx="1123121" cy="1025208"/>
                <a:chOff x="4981843" y="1842230"/>
                <a:chExt cx="1123121" cy="1025208"/>
              </a:xfrm>
              <a:effectLst>
                <a:outerShdw blurRad="660400" dist="2540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181" name="Freeform 29">
                  <a:extLst>
                    <a:ext uri="{FF2B5EF4-FFF2-40B4-BE49-F238E27FC236}">
                      <a16:creationId xmlns:a16="http://schemas.microsoft.com/office/drawing/2014/main" id="{734F09F6-90B3-5246-A827-504D5DA15EE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81843" y="1842230"/>
                  <a:ext cx="1123121" cy="901377"/>
                </a:xfrm>
                <a:custGeom>
                  <a:avLst/>
                  <a:gdLst>
                    <a:gd name="T0" fmla="*/ 164 w 164"/>
                    <a:gd name="T1" fmla="*/ 90 h 132"/>
                    <a:gd name="T2" fmla="*/ 164 w 164"/>
                    <a:gd name="T3" fmla="*/ 0 h 132"/>
                    <a:gd name="T4" fmla="*/ 0 w 164"/>
                    <a:gd name="T5" fmla="*/ 68 h 132"/>
                    <a:gd name="T6" fmla="*/ 64 w 164"/>
                    <a:gd name="T7" fmla="*/ 132 h 132"/>
                    <a:gd name="T8" fmla="*/ 164 w 164"/>
                    <a:gd name="T9" fmla="*/ 90 h 1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64" h="132">
                      <a:moveTo>
                        <a:pt x="164" y="90"/>
                      </a:moveTo>
                      <a:cubicBezTo>
                        <a:pt x="164" y="0"/>
                        <a:pt x="164" y="0"/>
                        <a:pt x="164" y="0"/>
                      </a:cubicBezTo>
                      <a:cubicBezTo>
                        <a:pt x="100" y="0"/>
                        <a:pt x="42" y="26"/>
                        <a:pt x="0" y="68"/>
                      </a:cubicBezTo>
                      <a:cubicBezTo>
                        <a:pt x="64" y="132"/>
                        <a:pt x="64" y="132"/>
                        <a:pt x="64" y="132"/>
                      </a:cubicBezTo>
                      <a:cubicBezTo>
                        <a:pt x="89" y="106"/>
                        <a:pt x="125" y="90"/>
                        <a:pt x="164" y="90"/>
                      </a:cubicBezTo>
                      <a:close/>
                    </a:path>
                  </a:pathLst>
                </a:custGeom>
                <a:solidFill>
                  <a:srgbClr val="00887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2" name="Freeform 39">
                  <a:extLst>
                    <a:ext uri="{FF2B5EF4-FFF2-40B4-BE49-F238E27FC236}">
                      <a16:creationId xmlns:a16="http://schemas.microsoft.com/office/drawing/2014/main" id="{AB3A2AD8-2C17-A647-A44E-DF31B197E93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419572" y="2455627"/>
                  <a:ext cx="685392" cy="411811"/>
                </a:xfrm>
                <a:custGeom>
                  <a:avLst/>
                  <a:gdLst>
                    <a:gd name="T0" fmla="*/ 100 w 100"/>
                    <a:gd name="T1" fmla="*/ 26 h 60"/>
                    <a:gd name="T2" fmla="*/ 100 w 100"/>
                    <a:gd name="T3" fmla="*/ 0 h 60"/>
                    <a:gd name="T4" fmla="*/ 0 w 100"/>
                    <a:gd name="T5" fmla="*/ 42 h 60"/>
                    <a:gd name="T6" fmla="*/ 18 w 100"/>
                    <a:gd name="T7" fmla="*/ 60 h 60"/>
                    <a:gd name="T8" fmla="*/ 100 w 100"/>
                    <a:gd name="T9" fmla="*/ 26 h 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0" h="60">
                      <a:moveTo>
                        <a:pt x="100" y="26"/>
                      </a:moveTo>
                      <a:cubicBezTo>
                        <a:pt x="100" y="0"/>
                        <a:pt x="100" y="0"/>
                        <a:pt x="100" y="0"/>
                      </a:cubicBezTo>
                      <a:cubicBezTo>
                        <a:pt x="61" y="0"/>
                        <a:pt x="25" y="16"/>
                        <a:pt x="0" y="42"/>
                      </a:cubicBezTo>
                      <a:cubicBezTo>
                        <a:pt x="18" y="60"/>
                        <a:pt x="18" y="60"/>
                        <a:pt x="18" y="60"/>
                      </a:cubicBezTo>
                      <a:cubicBezTo>
                        <a:pt x="39" y="39"/>
                        <a:pt x="68" y="26"/>
                        <a:pt x="100" y="26"/>
                      </a:cubicBezTo>
                      <a:close/>
                    </a:path>
                  </a:pathLst>
                </a:custGeom>
                <a:solidFill>
                  <a:srgbClr val="005E5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60" name="Group 159">
                <a:extLst>
                  <a:ext uri="{FF2B5EF4-FFF2-40B4-BE49-F238E27FC236}">
                    <a16:creationId xmlns:a16="http://schemas.microsoft.com/office/drawing/2014/main" id="{72E4AFD0-4BA6-B545-99DF-BF99FEE09669}"/>
                  </a:ext>
                </a:extLst>
              </p:cNvPr>
              <p:cNvGrpSpPr/>
              <p:nvPr/>
            </p:nvGrpSpPr>
            <p:grpSpPr>
              <a:xfrm>
                <a:off x="6104964" y="2061095"/>
                <a:ext cx="964733" cy="881218"/>
                <a:chOff x="6104964" y="2061095"/>
                <a:chExt cx="964733" cy="881218"/>
              </a:xfrm>
              <a:effectLst>
                <a:outerShdw blurRad="660400" dist="2540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179" name="Freeform 30">
                  <a:extLst>
                    <a:ext uri="{FF2B5EF4-FFF2-40B4-BE49-F238E27FC236}">
                      <a16:creationId xmlns:a16="http://schemas.microsoft.com/office/drawing/2014/main" id="{EE0B2F5D-40BE-3E4E-8A48-B315004DA46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04964" y="2061095"/>
                  <a:ext cx="964733" cy="780425"/>
                </a:xfrm>
                <a:custGeom>
                  <a:avLst/>
                  <a:gdLst>
                    <a:gd name="T0" fmla="*/ 86 w 141"/>
                    <a:gd name="T1" fmla="*/ 114 h 114"/>
                    <a:gd name="T2" fmla="*/ 141 w 141"/>
                    <a:gd name="T3" fmla="*/ 59 h 114"/>
                    <a:gd name="T4" fmla="*/ 0 w 141"/>
                    <a:gd name="T5" fmla="*/ 0 h 114"/>
                    <a:gd name="T6" fmla="*/ 0 w 141"/>
                    <a:gd name="T7" fmla="*/ 78 h 114"/>
                    <a:gd name="T8" fmla="*/ 86 w 141"/>
                    <a:gd name="T9" fmla="*/ 114 h 1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41" h="114">
                      <a:moveTo>
                        <a:pt x="86" y="114"/>
                      </a:moveTo>
                      <a:cubicBezTo>
                        <a:pt x="141" y="59"/>
                        <a:pt x="141" y="59"/>
                        <a:pt x="141" y="59"/>
                      </a:cubicBezTo>
                      <a:cubicBezTo>
                        <a:pt x="105" y="23"/>
                        <a:pt x="55" y="0"/>
                        <a:pt x="0" y="0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34" y="78"/>
                        <a:pt x="64" y="92"/>
                        <a:pt x="86" y="11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0" name="Freeform 37">
                  <a:extLst>
                    <a:ext uri="{FF2B5EF4-FFF2-40B4-BE49-F238E27FC236}">
                      <a16:creationId xmlns:a16="http://schemas.microsoft.com/office/drawing/2014/main" id="{98A79E96-7B26-8344-B3F0-66493B7D8ED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04964" y="2593857"/>
                  <a:ext cx="587479" cy="348456"/>
                </a:xfrm>
                <a:custGeom>
                  <a:avLst/>
                  <a:gdLst>
                    <a:gd name="T0" fmla="*/ 71 w 86"/>
                    <a:gd name="T1" fmla="*/ 51 h 51"/>
                    <a:gd name="T2" fmla="*/ 86 w 86"/>
                    <a:gd name="T3" fmla="*/ 36 h 51"/>
                    <a:gd name="T4" fmla="*/ 0 w 86"/>
                    <a:gd name="T5" fmla="*/ 0 h 51"/>
                    <a:gd name="T6" fmla="*/ 0 w 86"/>
                    <a:gd name="T7" fmla="*/ 22 h 51"/>
                    <a:gd name="T8" fmla="*/ 71 w 86"/>
                    <a:gd name="T9" fmla="*/ 51 h 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6" h="51">
                      <a:moveTo>
                        <a:pt x="71" y="51"/>
                      </a:moveTo>
                      <a:cubicBezTo>
                        <a:pt x="86" y="36"/>
                        <a:pt x="86" y="36"/>
                        <a:pt x="86" y="36"/>
                      </a:cubicBezTo>
                      <a:cubicBezTo>
                        <a:pt x="64" y="14"/>
                        <a:pt x="34" y="0"/>
                        <a:pt x="0" y="0"/>
                      </a:cubicBezTo>
                      <a:cubicBezTo>
                        <a:pt x="0" y="22"/>
                        <a:pt x="0" y="22"/>
                        <a:pt x="0" y="22"/>
                      </a:cubicBezTo>
                      <a:cubicBezTo>
                        <a:pt x="28" y="22"/>
                        <a:pt x="53" y="33"/>
                        <a:pt x="71" y="51"/>
                      </a:cubicBezTo>
                      <a:close/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61" name="Group 160">
                <a:extLst>
                  <a:ext uri="{FF2B5EF4-FFF2-40B4-BE49-F238E27FC236}">
                    <a16:creationId xmlns:a16="http://schemas.microsoft.com/office/drawing/2014/main" id="{13F99D8B-4B75-6E43-80E7-286D1335D6B0}"/>
                  </a:ext>
                </a:extLst>
              </p:cNvPr>
              <p:cNvGrpSpPr/>
              <p:nvPr/>
            </p:nvGrpSpPr>
            <p:grpSpPr>
              <a:xfrm>
                <a:off x="6666525" y="2305878"/>
                <a:ext cx="1025208" cy="1123121"/>
                <a:chOff x="6666525" y="2305878"/>
                <a:chExt cx="1025208" cy="1123121"/>
              </a:xfrm>
              <a:effectLst>
                <a:outerShdw blurRad="660400" dist="2540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177" name="Freeform 31">
                  <a:extLst>
                    <a:ext uri="{FF2B5EF4-FFF2-40B4-BE49-F238E27FC236}">
                      <a16:creationId xmlns:a16="http://schemas.microsoft.com/office/drawing/2014/main" id="{1AD48959-5FC0-6940-826A-DF2DCC13FAA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790356" y="2305878"/>
                  <a:ext cx="901377" cy="1123121"/>
                </a:xfrm>
                <a:custGeom>
                  <a:avLst/>
                  <a:gdLst>
                    <a:gd name="T0" fmla="*/ 42 w 132"/>
                    <a:gd name="T1" fmla="*/ 164 h 164"/>
                    <a:gd name="T2" fmla="*/ 132 w 132"/>
                    <a:gd name="T3" fmla="*/ 164 h 164"/>
                    <a:gd name="T4" fmla="*/ 64 w 132"/>
                    <a:gd name="T5" fmla="*/ 0 h 164"/>
                    <a:gd name="T6" fmla="*/ 0 w 132"/>
                    <a:gd name="T7" fmla="*/ 64 h 164"/>
                    <a:gd name="T8" fmla="*/ 42 w 132"/>
                    <a:gd name="T9" fmla="*/ 164 h 1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2" h="164">
                      <a:moveTo>
                        <a:pt x="42" y="164"/>
                      </a:moveTo>
                      <a:cubicBezTo>
                        <a:pt x="132" y="164"/>
                        <a:pt x="132" y="164"/>
                        <a:pt x="132" y="164"/>
                      </a:cubicBezTo>
                      <a:cubicBezTo>
                        <a:pt x="132" y="100"/>
                        <a:pt x="106" y="42"/>
                        <a:pt x="64" y="0"/>
                      </a:cubicBezTo>
                      <a:cubicBezTo>
                        <a:pt x="0" y="64"/>
                        <a:pt x="0" y="64"/>
                        <a:pt x="0" y="64"/>
                      </a:cubicBezTo>
                      <a:cubicBezTo>
                        <a:pt x="26" y="89"/>
                        <a:pt x="42" y="125"/>
                        <a:pt x="42" y="164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8" name="Freeform 42">
                  <a:extLst>
                    <a:ext uri="{FF2B5EF4-FFF2-40B4-BE49-F238E27FC236}">
                      <a16:creationId xmlns:a16="http://schemas.microsoft.com/office/drawing/2014/main" id="{35294CD1-54F5-A342-AABA-DFB8E7F4E54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666525" y="2743607"/>
                  <a:ext cx="411811" cy="685392"/>
                </a:xfrm>
                <a:custGeom>
                  <a:avLst/>
                  <a:gdLst>
                    <a:gd name="T0" fmla="*/ 0 w 60"/>
                    <a:gd name="T1" fmla="*/ 18 h 100"/>
                    <a:gd name="T2" fmla="*/ 34 w 60"/>
                    <a:gd name="T3" fmla="*/ 100 h 100"/>
                    <a:gd name="T4" fmla="*/ 60 w 60"/>
                    <a:gd name="T5" fmla="*/ 100 h 100"/>
                    <a:gd name="T6" fmla="*/ 18 w 60"/>
                    <a:gd name="T7" fmla="*/ 0 h 100"/>
                    <a:gd name="T8" fmla="*/ 0 w 60"/>
                    <a:gd name="T9" fmla="*/ 18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0" h="100">
                      <a:moveTo>
                        <a:pt x="0" y="18"/>
                      </a:moveTo>
                      <a:cubicBezTo>
                        <a:pt x="21" y="39"/>
                        <a:pt x="34" y="68"/>
                        <a:pt x="34" y="100"/>
                      </a:cubicBezTo>
                      <a:cubicBezTo>
                        <a:pt x="60" y="100"/>
                        <a:pt x="60" y="100"/>
                        <a:pt x="60" y="100"/>
                      </a:cubicBezTo>
                      <a:cubicBezTo>
                        <a:pt x="60" y="61"/>
                        <a:pt x="44" y="25"/>
                        <a:pt x="18" y="0"/>
                      </a:cubicBezTo>
                      <a:lnTo>
                        <a:pt x="0" y="18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62" name="Group 161">
                <a:extLst>
                  <a:ext uri="{FF2B5EF4-FFF2-40B4-BE49-F238E27FC236}">
                    <a16:creationId xmlns:a16="http://schemas.microsoft.com/office/drawing/2014/main" id="{E7E3CD70-C54D-9846-8087-8856F5D4B93E}"/>
                  </a:ext>
                </a:extLst>
              </p:cNvPr>
              <p:cNvGrpSpPr/>
              <p:nvPr/>
            </p:nvGrpSpPr>
            <p:grpSpPr>
              <a:xfrm>
                <a:off x="6591650" y="3428999"/>
                <a:ext cx="881218" cy="964733"/>
                <a:chOff x="6591650" y="3428999"/>
                <a:chExt cx="881218" cy="964733"/>
              </a:xfrm>
              <a:effectLst>
                <a:outerShdw blurRad="660400" dist="2540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175" name="Freeform 32">
                  <a:extLst>
                    <a:ext uri="{FF2B5EF4-FFF2-40B4-BE49-F238E27FC236}">
                      <a16:creationId xmlns:a16="http://schemas.microsoft.com/office/drawing/2014/main" id="{57D4D673-A335-0E4F-8662-A55ADA22CC2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692443" y="3428999"/>
                  <a:ext cx="780425" cy="964733"/>
                </a:xfrm>
                <a:custGeom>
                  <a:avLst/>
                  <a:gdLst>
                    <a:gd name="T0" fmla="*/ 36 w 114"/>
                    <a:gd name="T1" fmla="*/ 0 h 141"/>
                    <a:gd name="T2" fmla="*/ 0 w 114"/>
                    <a:gd name="T3" fmla="*/ 86 h 141"/>
                    <a:gd name="T4" fmla="*/ 55 w 114"/>
                    <a:gd name="T5" fmla="*/ 141 h 141"/>
                    <a:gd name="T6" fmla="*/ 114 w 114"/>
                    <a:gd name="T7" fmla="*/ 0 h 141"/>
                    <a:gd name="T8" fmla="*/ 36 w 114"/>
                    <a:gd name="T9" fmla="*/ 0 h 1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4" h="141">
                      <a:moveTo>
                        <a:pt x="36" y="0"/>
                      </a:moveTo>
                      <a:cubicBezTo>
                        <a:pt x="36" y="34"/>
                        <a:pt x="22" y="64"/>
                        <a:pt x="0" y="86"/>
                      </a:cubicBezTo>
                      <a:cubicBezTo>
                        <a:pt x="55" y="141"/>
                        <a:pt x="55" y="141"/>
                        <a:pt x="55" y="141"/>
                      </a:cubicBezTo>
                      <a:cubicBezTo>
                        <a:pt x="91" y="105"/>
                        <a:pt x="114" y="55"/>
                        <a:pt x="114" y="0"/>
                      </a:cubicBezTo>
                      <a:lnTo>
                        <a:pt x="36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6" name="Freeform 40">
                  <a:extLst>
                    <a:ext uri="{FF2B5EF4-FFF2-40B4-BE49-F238E27FC236}">
                      <a16:creationId xmlns:a16="http://schemas.microsoft.com/office/drawing/2014/main" id="{F958FD02-D18C-8343-8075-EF43607C8E5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591650" y="3428999"/>
                  <a:ext cx="348456" cy="587479"/>
                </a:xfrm>
                <a:custGeom>
                  <a:avLst/>
                  <a:gdLst>
                    <a:gd name="T0" fmla="*/ 0 w 51"/>
                    <a:gd name="T1" fmla="*/ 71 h 86"/>
                    <a:gd name="T2" fmla="*/ 15 w 51"/>
                    <a:gd name="T3" fmla="*/ 86 h 86"/>
                    <a:gd name="T4" fmla="*/ 51 w 51"/>
                    <a:gd name="T5" fmla="*/ 0 h 86"/>
                    <a:gd name="T6" fmla="*/ 29 w 51"/>
                    <a:gd name="T7" fmla="*/ 0 h 86"/>
                    <a:gd name="T8" fmla="*/ 0 w 51"/>
                    <a:gd name="T9" fmla="*/ 71 h 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1" h="86">
                      <a:moveTo>
                        <a:pt x="0" y="71"/>
                      </a:moveTo>
                      <a:cubicBezTo>
                        <a:pt x="15" y="86"/>
                        <a:pt x="15" y="86"/>
                        <a:pt x="15" y="86"/>
                      </a:cubicBezTo>
                      <a:cubicBezTo>
                        <a:pt x="37" y="64"/>
                        <a:pt x="51" y="34"/>
                        <a:pt x="51" y="0"/>
                      </a:cubicBezTo>
                      <a:cubicBezTo>
                        <a:pt x="29" y="0"/>
                        <a:pt x="29" y="0"/>
                        <a:pt x="29" y="0"/>
                      </a:cubicBezTo>
                      <a:cubicBezTo>
                        <a:pt x="29" y="28"/>
                        <a:pt x="18" y="53"/>
                        <a:pt x="0" y="71"/>
                      </a:cubicBezTo>
                      <a:close/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63" name="Group 162">
                <a:extLst>
                  <a:ext uri="{FF2B5EF4-FFF2-40B4-BE49-F238E27FC236}">
                    <a16:creationId xmlns:a16="http://schemas.microsoft.com/office/drawing/2014/main" id="{005D74E8-30B9-1F4E-8675-B2DC03A45584}"/>
                  </a:ext>
                </a:extLst>
              </p:cNvPr>
              <p:cNvGrpSpPr/>
              <p:nvPr/>
            </p:nvGrpSpPr>
            <p:grpSpPr>
              <a:xfrm>
                <a:off x="6104964" y="3990560"/>
                <a:ext cx="1123121" cy="1025208"/>
                <a:chOff x="6104964" y="3990560"/>
                <a:chExt cx="1123121" cy="1025208"/>
              </a:xfrm>
              <a:effectLst>
                <a:outerShdw blurRad="660400" dist="2540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173" name="Freeform 33">
                  <a:extLst>
                    <a:ext uri="{FF2B5EF4-FFF2-40B4-BE49-F238E27FC236}">
                      <a16:creationId xmlns:a16="http://schemas.microsoft.com/office/drawing/2014/main" id="{76D2E9B1-6808-2641-B22B-6119C86E932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04964" y="4114391"/>
                  <a:ext cx="1123121" cy="901377"/>
                </a:xfrm>
                <a:custGeom>
                  <a:avLst/>
                  <a:gdLst>
                    <a:gd name="T0" fmla="*/ 0 w 164"/>
                    <a:gd name="T1" fmla="*/ 42 h 132"/>
                    <a:gd name="T2" fmla="*/ 0 w 164"/>
                    <a:gd name="T3" fmla="*/ 132 h 132"/>
                    <a:gd name="T4" fmla="*/ 164 w 164"/>
                    <a:gd name="T5" fmla="*/ 64 h 132"/>
                    <a:gd name="T6" fmla="*/ 100 w 164"/>
                    <a:gd name="T7" fmla="*/ 0 h 132"/>
                    <a:gd name="T8" fmla="*/ 0 w 164"/>
                    <a:gd name="T9" fmla="*/ 42 h 1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64" h="132">
                      <a:moveTo>
                        <a:pt x="0" y="42"/>
                      </a:moveTo>
                      <a:cubicBezTo>
                        <a:pt x="0" y="132"/>
                        <a:pt x="0" y="132"/>
                        <a:pt x="0" y="132"/>
                      </a:cubicBezTo>
                      <a:cubicBezTo>
                        <a:pt x="64" y="132"/>
                        <a:pt x="122" y="106"/>
                        <a:pt x="164" y="64"/>
                      </a:cubicBezTo>
                      <a:cubicBezTo>
                        <a:pt x="100" y="0"/>
                        <a:pt x="100" y="0"/>
                        <a:pt x="100" y="0"/>
                      </a:cubicBezTo>
                      <a:cubicBezTo>
                        <a:pt x="75" y="26"/>
                        <a:pt x="39" y="42"/>
                        <a:pt x="0" y="42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4" name="Freeform 43">
                  <a:extLst>
                    <a:ext uri="{FF2B5EF4-FFF2-40B4-BE49-F238E27FC236}">
                      <a16:creationId xmlns:a16="http://schemas.microsoft.com/office/drawing/2014/main" id="{A31BE9CD-D0BA-CB42-9223-38D5E84A207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04964" y="3990560"/>
                  <a:ext cx="685392" cy="411811"/>
                </a:xfrm>
                <a:custGeom>
                  <a:avLst/>
                  <a:gdLst>
                    <a:gd name="T0" fmla="*/ 0 w 100"/>
                    <a:gd name="T1" fmla="*/ 34 h 60"/>
                    <a:gd name="T2" fmla="*/ 0 w 100"/>
                    <a:gd name="T3" fmla="*/ 60 h 60"/>
                    <a:gd name="T4" fmla="*/ 100 w 100"/>
                    <a:gd name="T5" fmla="*/ 18 h 60"/>
                    <a:gd name="T6" fmla="*/ 82 w 100"/>
                    <a:gd name="T7" fmla="*/ 0 h 60"/>
                    <a:gd name="T8" fmla="*/ 0 w 100"/>
                    <a:gd name="T9" fmla="*/ 34 h 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0" h="60">
                      <a:moveTo>
                        <a:pt x="0" y="34"/>
                      </a:moveTo>
                      <a:cubicBezTo>
                        <a:pt x="0" y="60"/>
                        <a:pt x="0" y="60"/>
                        <a:pt x="0" y="60"/>
                      </a:cubicBezTo>
                      <a:cubicBezTo>
                        <a:pt x="39" y="60"/>
                        <a:pt x="75" y="44"/>
                        <a:pt x="100" y="18"/>
                      </a:cubicBezTo>
                      <a:cubicBezTo>
                        <a:pt x="82" y="0"/>
                        <a:pt x="82" y="0"/>
                        <a:pt x="82" y="0"/>
                      </a:cubicBezTo>
                      <a:cubicBezTo>
                        <a:pt x="61" y="21"/>
                        <a:pt x="32" y="34"/>
                        <a:pt x="0" y="34"/>
                      </a:cubicBezTo>
                      <a:close/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64" name="Group 163">
                <a:extLst>
                  <a:ext uri="{FF2B5EF4-FFF2-40B4-BE49-F238E27FC236}">
                    <a16:creationId xmlns:a16="http://schemas.microsoft.com/office/drawing/2014/main" id="{B551BAC3-D8BD-9946-AAB6-D257812A1D8A}"/>
                  </a:ext>
                </a:extLst>
              </p:cNvPr>
              <p:cNvGrpSpPr/>
              <p:nvPr/>
            </p:nvGrpSpPr>
            <p:grpSpPr>
              <a:xfrm>
                <a:off x="5140231" y="3915685"/>
                <a:ext cx="964733" cy="881218"/>
                <a:chOff x="5140231" y="3915685"/>
                <a:chExt cx="964733" cy="881218"/>
              </a:xfrm>
              <a:effectLst>
                <a:outerShdw blurRad="660400" dist="2540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171" name="Freeform 35">
                  <a:extLst>
                    <a:ext uri="{FF2B5EF4-FFF2-40B4-BE49-F238E27FC236}">
                      <a16:creationId xmlns:a16="http://schemas.microsoft.com/office/drawing/2014/main" id="{AE45A980-5EC5-FF43-8DF1-CB122FDF170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140231" y="4016478"/>
                  <a:ext cx="964733" cy="780425"/>
                </a:xfrm>
                <a:custGeom>
                  <a:avLst/>
                  <a:gdLst>
                    <a:gd name="T0" fmla="*/ 55 w 141"/>
                    <a:gd name="T1" fmla="*/ 0 h 114"/>
                    <a:gd name="T2" fmla="*/ 0 w 141"/>
                    <a:gd name="T3" fmla="*/ 55 h 114"/>
                    <a:gd name="T4" fmla="*/ 141 w 141"/>
                    <a:gd name="T5" fmla="*/ 114 h 114"/>
                    <a:gd name="T6" fmla="*/ 141 w 141"/>
                    <a:gd name="T7" fmla="*/ 36 h 114"/>
                    <a:gd name="T8" fmla="*/ 55 w 141"/>
                    <a:gd name="T9" fmla="*/ 0 h 1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41" h="114">
                      <a:moveTo>
                        <a:pt x="55" y="0"/>
                      </a:moveTo>
                      <a:cubicBezTo>
                        <a:pt x="0" y="55"/>
                        <a:pt x="0" y="55"/>
                        <a:pt x="0" y="55"/>
                      </a:cubicBezTo>
                      <a:cubicBezTo>
                        <a:pt x="36" y="91"/>
                        <a:pt x="86" y="114"/>
                        <a:pt x="141" y="114"/>
                      </a:cubicBezTo>
                      <a:cubicBezTo>
                        <a:pt x="141" y="36"/>
                        <a:pt x="141" y="36"/>
                        <a:pt x="141" y="36"/>
                      </a:cubicBezTo>
                      <a:cubicBezTo>
                        <a:pt x="107" y="36"/>
                        <a:pt x="77" y="22"/>
                        <a:pt x="55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2" name="Freeform 41">
                  <a:extLst>
                    <a:ext uri="{FF2B5EF4-FFF2-40B4-BE49-F238E27FC236}">
                      <a16:creationId xmlns:a16="http://schemas.microsoft.com/office/drawing/2014/main" id="{31EDAAB2-122F-6E43-920C-927BC2BF1CE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17485" y="3915685"/>
                  <a:ext cx="587479" cy="348456"/>
                </a:xfrm>
                <a:custGeom>
                  <a:avLst/>
                  <a:gdLst>
                    <a:gd name="T0" fmla="*/ 15 w 86"/>
                    <a:gd name="T1" fmla="*/ 0 h 51"/>
                    <a:gd name="T2" fmla="*/ 0 w 86"/>
                    <a:gd name="T3" fmla="*/ 15 h 51"/>
                    <a:gd name="T4" fmla="*/ 86 w 86"/>
                    <a:gd name="T5" fmla="*/ 51 h 51"/>
                    <a:gd name="T6" fmla="*/ 86 w 86"/>
                    <a:gd name="T7" fmla="*/ 29 h 51"/>
                    <a:gd name="T8" fmla="*/ 15 w 86"/>
                    <a:gd name="T9" fmla="*/ 0 h 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6" h="51">
                      <a:moveTo>
                        <a:pt x="15" y="0"/>
                      </a:moveTo>
                      <a:cubicBezTo>
                        <a:pt x="0" y="15"/>
                        <a:pt x="0" y="15"/>
                        <a:pt x="0" y="15"/>
                      </a:cubicBezTo>
                      <a:cubicBezTo>
                        <a:pt x="22" y="37"/>
                        <a:pt x="52" y="51"/>
                        <a:pt x="86" y="51"/>
                      </a:cubicBezTo>
                      <a:cubicBezTo>
                        <a:pt x="86" y="29"/>
                        <a:pt x="86" y="29"/>
                        <a:pt x="86" y="29"/>
                      </a:cubicBezTo>
                      <a:cubicBezTo>
                        <a:pt x="58" y="29"/>
                        <a:pt x="33" y="18"/>
                        <a:pt x="15" y="0"/>
                      </a:cubicBezTo>
                      <a:close/>
                    </a:path>
                  </a:pathLst>
                </a:cu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65" name="Group 164">
                <a:extLst>
                  <a:ext uri="{FF2B5EF4-FFF2-40B4-BE49-F238E27FC236}">
                    <a16:creationId xmlns:a16="http://schemas.microsoft.com/office/drawing/2014/main" id="{BA5EE101-C874-334A-9D28-CBC4A92980DB}"/>
                  </a:ext>
                </a:extLst>
              </p:cNvPr>
              <p:cNvGrpSpPr/>
              <p:nvPr/>
            </p:nvGrpSpPr>
            <p:grpSpPr>
              <a:xfrm>
                <a:off x="4518195" y="3428999"/>
                <a:ext cx="1025208" cy="1123121"/>
                <a:chOff x="4518195" y="3428999"/>
                <a:chExt cx="1025208" cy="1123121"/>
              </a:xfrm>
              <a:effectLst>
                <a:outerShdw blurRad="660400" dist="2540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169" name="Freeform 168">
                  <a:extLst>
                    <a:ext uri="{FF2B5EF4-FFF2-40B4-BE49-F238E27FC236}">
                      <a16:creationId xmlns:a16="http://schemas.microsoft.com/office/drawing/2014/main" id="{2BCE6248-3121-B94C-A63F-C0B0655B193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18195" y="3428999"/>
                  <a:ext cx="901377" cy="1123121"/>
                </a:xfrm>
                <a:custGeom>
                  <a:avLst/>
                  <a:gdLst>
                    <a:gd name="T0" fmla="*/ 90 w 132"/>
                    <a:gd name="T1" fmla="*/ 0 h 164"/>
                    <a:gd name="T2" fmla="*/ 0 w 132"/>
                    <a:gd name="T3" fmla="*/ 0 h 164"/>
                    <a:gd name="T4" fmla="*/ 68 w 132"/>
                    <a:gd name="T5" fmla="*/ 164 h 164"/>
                    <a:gd name="T6" fmla="*/ 132 w 132"/>
                    <a:gd name="T7" fmla="*/ 100 h 164"/>
                    <a:gd name="T8" fmla="*/ 90 w 132"/>
                    <a:gd name="T9" fmla="*/ 0 h 1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2" h="164">
                      <a:moveTo>
                        <a:pt x="9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64"/>
                        <a:pt x="26" y="122"/>
                        <a:pt x="68" y="164"/>
                      </a:cubicBezTo>
                      <a:cubicBezTo>
                        <a:pt x="132" y="100"/>
                        <a:pt x="132" y="100"/>
                        <a:pt x="132" y="100"/>
                      </a:cubicBezTo>
                      <a:cubicBezTo>
                        <a:pt x="106" y="75"/>
                        <a:pt x="90" y="39"/>
                        <a:pt x="90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0" name="Freeform 38">
                  <a:extLst>
                    <a:ext uri="{FF2B5EF4-FFF2-40B4-BE49-F238E27FC236}">
                      <a16:creationId xmlns:a16="http://schemas.microsoft.com/office/drawing/2014/main" id="{ABCA32CA-AD03-0F45-A9E8-FC94997617C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134472" y="3428999"/>
                  <a:ext cx="408931" cy="685392"/>
                </a:xfrm>
                <a:custGeom>
                  <a:avLst/>
                  <a:gdLst>
                    <a:gd name="T0" fmla="*/ 26 w 60"/>
                    <a:gd name="T1" fmla="*/ 0 h 100"/>
                    <a:gd name="T2" fmla="*/ 0 w 60"/>
                    <a:gd name="T3" fmla="*/ 0 h 100"/>
                    <a:gd name="T4" fmla="*/ 42 w 60"/>
                    <a:gd name="T5" fmla="*/ 100 h 100"/>
                    <a:gd name="T6" fmla="*/ 60 w 60"/>
                    <a:gd name="T7" fmla="*/ 82 h 100"/>
                    <a:gd name="T8" fmla="*/ 26 w 60"/>
                    <a:gd name="T9" fmla="*/ 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0" h="100">
                      <a:moveTo>
                        <a:pt x="26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39"/>
                        <a:pt x="16" y="75"/>
                        <a:pt x="42" y="100"/>
                      </a:cubicBezTo>
                      <a:cubicBezTo>
                        <a:pt x="60" y="82"/>
                        <a:pt x="60" y="82"/>
                        <a:pt x="60" y="82"/>
                      </a:cubicBezTo>
                      <a:cubicBezTo>
                        <a:pt x="39" y="61"/>
                        <a:pt x="26" y="32"/>
                        <a:pt x="26" y="0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66" name="Group 165">
                <a:extLst>
                  <a:ext uri="{FF2B5EF4-FFF2-40B4-BE49-F238E27FC236}">
                    <a16:creationId xmlns:a16="http://schemas.microsoft.com/office/drawing/2014/main" id="{3C72B33B-EE70-9B48-AEEB-42F1AF755251}"/>
                  </a:ext>
                </a:extLst>
              </p:cNvPr>
              <p:cNvGrpSpPr/>
              <p:nvPr/>
            </p:nvGrpSpPr>
            <p:grpSpPr>
              <a:xfrm>
                <a:off x="4737060" y="2464266"/>
                <a:ext cx="881218" cy="964733"/>
                <a:chOff x="4737060" y="2464266"/>
                <a:chExt cx="881218" cy="964733"/>
              </a:xfrm>
              <a:effectLst>
                <a:outerShdw blurRad="660400" dist="2540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167" name="Freeform 28">
                  <a:extLst>
                    <a:ext uri="{FF2B5EF4-FFF2-40B4-BE49-F238E27FC236}">
                      <a16:creationId xmlns:a16="http://schemas.microsoft.com/office/drawing/2014/main" id="{0F213E02-6FE1-0345-96CD-1D0C28A4579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37060" y="2464266"/>
                  <a:ext cx="771786" cy="964733"/>
                </a:xfrm>
                <a:custGeom>
                  <a:avLst/>
                  <a:gdLst>
                    <a:gd name="T0" fmla="*/ 113 w 113"/>
                    <a:gd name="T1" fmla="*/ 55 h 141"/>
                    <a:gd name="T2" fmla="*/ 59 w 113"/>
                    <a:gd name="T3" fmla="*/ 0 h 141"/>
                    <a:gd name="T4" fmla="*/ 0 w 113"/>
                    <a:gd name="T5" fmla="*/ 141 h 141"/>
                    <a:gd name="T6" fmla="*/ 78 w 113"/>
                    <a:gd name="T7" fmla="*/ 141 h 141"/>
                    <a:gd name="T8" fmla="*/ 113 w 113"/>
                    <a:gd name="T9" fmla="*/ 55 h 1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3" h="141">
                      <a:moveTo>
                        <a:pt x="113" y="55"/>
                      </a:moveTo>
                      <a:cubicBezTo>
                        <a:pt x="59" y="0"/>
                        <a:pt x="59" y="0"/>
                        <a:pt x="59" y="0"/>
                      </a:cubicBezTo>
                      <a:cubicBezTo>
                        <a:pt x="22" y="36"/>
                        <a:pt x="0" y="86"/>
                        <a:pt x="0" y="141"/>
                      </a:cubicBezTo>
                      <a:cubicBezTo>
                        <a:pt x="78" y="141"/>
                        <a:pt x="78" y="141"/>
                        <a:pt x="78" y="141"/>
                      </a:cubicBezTo>
                      <a:cubicBezTo>
                        <a:pt x="78" y="107"/>
                        <a:pt x="91" y="77"/>
                        <a:pt x="113" y="55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8" name="Freeform 36">
                  <a:extLst>
                    <a:ext uri="{FF2B5EF4-FFF2-40B4-BE49-F238E27FC236}">
                      <a16:creationId xmlns:a16="http://schemas.microsoft.com/office/drawing/2014/main" id="{6EE485A6-8893-8748-8958-23237EEB974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69822" y="2841520"/>
                  <a:ext cx="348456" cy="587479"/>
                </a:xfrm>
                <a:custGeom>
                  <a:avLst/>
                  <a:gdLst>
                    <a:gd name="T0" fmla="*/ 51 w 51"/>
                    <a:gd name="T1" fmla="*/ 15 h 86"/>
                    <a:gd name="T2" fmla="*/ 36 w 51"/>
                    <a:gd name="T3" fmla="*/ 0 h 86"/>
                    <a:gd name="T4" fmla="*/ 0 w 51"/>
                    <a:gd name="T5" fmla="*/ 86 h 86"/>
                    <a:gd name="T6" fmla="*/ 22 w 51"/>
                    <a:gd name="T7" fmla="*/ 86 h 86"/>
                    <a:gd name="T8" fmla="*/ 51 w 51"/>
                    <a:gd name="T9" fmla="*/ 15 h 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1" h="86">
                      <a:moveTo>
                        <a:pt x="51" y="15"/>
                      </a:moveTo>
                      <a:cubicBezTo>
                        <a:pt x="36" y="0"/>
                        <a:pt x="36" y="0"/>
                        <a:pt x="36" y="0"/>
                      </a:cubicBezTo>
                      <a:cubicBezTo>
                        <a:pt x="14" y="22"/>
                        <a:pt x="0" y="52"/>
                        <a:pt x="0" y="86"/>
                      </a:cubicBezTo>
                      <a:cubicBezTo>
                        <a:pt x="22" y="86"/>
                        <a:pt x="22" y="86"/>
                        <a:pt x="22" y="86"/>
                      </a:cubicBezTo>
                      <a:cubicBezTo>
                        <a:pt x="22" y="58"/>
                        <a:pt x="33" y="33"/>
                        <a:pt x="51" y="15"/>
                      </a:cubicBezTo>
                      <a:close/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  <p:sp>
          <p:nvSpPr>
            <p:cNvPr id="156" name="Text Placeholder 33">
              <a:extLst>
                <a:ext uri="{FF2B5EF4-FFF2-40B4-BE49-F238E27FC236}">
                  <a16:creationId xmlns:a16="http://schemas.microsoft.com/office/drawing/2014/main" id="{98CE5C24-A9E4-284E-B45A-13A13A44F392}"/>
                </a:ext>
              </a:extLst>
            </p:cNvPr>
            <p:cNvSpPr txBox="1">
              <a:spLocks/>
            </p:cNvSpPr>
            <p:nvPr/>
          </p:nvSpPr>
          <p:spPr>
            <a:xfrm>
              <a:off x="5478788" y="3011525"/>
              <a:ext cx="1171173" cy="316320"/>
            </a:xfrm>
            <a:prstGeom prst="rect">
              <a:avLst/>
            </a:prstGeom>
          </p:spPr>
          <p:txBody>
            <a:bodyPr lIns="0" tIns="0" rIns="0" bIns="0"/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30000"/>
                </a:lnSpc>
                <a:buNone/>
              </a:pPr>
              <a:r>
                <a:rPr lang="en-US" sz="1400">
                  <a:solidFill>
                    <a:schemeClr val="accent1"/>
                  </a:solidFill>
                  <a:latin typeface="Source Sans Pro Light" panose="020B0403030403020204" pitchFamily="34" charset="0"/>
                </a:rPr>
                <a:t>CUSTOMER SEGMENTS BASED ON RFM COMBINATION</a:t>
              </a:r>
            </a:p>
            <a:p>
              <a:pPr marL="0" indent="0" algn="ctr">
                <a:lnSpc>
                  <a:spcPct val="130000"/>
                </a:lnSpc>
                <a:buNone/>
              </a:pPr>
              <a:r>
                <a:rPr lang="en-US" sz="1400">
                  <a:solidFill>
                    <a:schemeClr val="accent1"/>
                  </a:solidFill>
                  <a:latin typeface="Source Sans Pro Light" panose="020B0403030403020204" pitchFamily="34" charset="0"/>
                </a:rPr>
                <a:t>EXAMPLES: 444, 213</a:t>
              </a:r>
            </a:p>
          </p:txBody>
        </p:sp>
      </p:grpSp>
      <p:sp>
        <p:nvSpPr>
          <p:cNvPr id="183" name="Rounded Rectangle 3">
            <a:extLst>
              <a:ext uri="{FF2B5EF4-FFF2-40B4-BE49-F238E27FC236}">
                <a16:creationId xmlns:a16="http://schemas.microsoft.com/office/drawing/2014/main" id="{79498ABA-6B9A-4923-9584-EFBFD55A5C1A}"/>
              </a:ext>
            </a:extLst>
          </p:cNvPr>
          <p:cNvSpPr/>
          <p:nvPr/>
        </p:nvSpPr>
        <p:spPr>
          <a:xfrm>
            <a:off x="422500" y="1074840"/>
            <a:ext cx="2270300" cy="1189518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latin typeface="+mj-lt"/>
            </a:endParaRPr>
          </a:p>
        </p:txBody>
      </p:sp>
      <p:sp>
        <p:nvSpPr>
          <p:cNvPr id="184" name="Rounded Rectangle 4">
            <a:extLst>
              <a:ext uri="{FF2B5EF4-FFF2-40B4-BE49-F238E27FC236}">
                <a16:creationId xmlns:a16="http://schemas.microsoft.com/office/drawing/2014/main" id="{E81A5EC3-69B1-4BD4-8B36-905030F081F2}"/>
              </a:ext>
            </a:extLst>
          </p:cNvPr>
          <p:cNvSpPr/>
          <p:nvPr/>
        </p:nvSpPr>
        <p:spPr>
          <a:xfrm>
            <a:off x="422500" y="2537478"/>
            <a:ext cx="2272456" cy="1189518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latin typeface="+mj-lt"/>
            </a:endParaRPr>
          </a:p>
        </p:txBody>
      </p:sp>
      <p:sp>
        <p:nvSpPr>
          <p:cNvPr id="185" name="Rounded Rectangle 5">
            <a:extLst>
              <a:ext uri="{FF2B5EF4-FFF2-40B4-BE49-F238E27FC236}">
                <a16:creationId xmlns:a16="http://schemas.microsoft.com/office/drawing/2014/main" id="{1CA75EC9-FC51-4908-8172-39F1986E7688}"/>
              </a:ext>
            </a:extLst>
          </p:cNvPr>
          <p:cNvSpPr/>
          <p:nvPr/>
        </p:nvSpPr>
        <p:spPr>
          <a:xfrm>
            <a:off x="417632" y="5519597"/>
            <a:ext cx="2280036" cy="1189518"/>
          </a:xfrm>
          <a:prstGeom prst="roundRect">
            <a:avLst>
              <a:gd name="adj" fmla="val 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latin typeface="+mj-lt"/>
            </a:endParaRPr>
          </a:p>
        </p:txBody>
      </p:sp>
      <p:sp>
        <p:nvSpPr>
          <p:cNvPr id="186" name="Rounded Rectangle 6">
            <a:extLst>
              <a:ext uri="{FF2B5EF4-FFF2-40B4-BE49-F238E27FC236}">
                <a16:creationId xmlns:a16="http://schemas.microsoft.com/office/drawing/2014/main" id="{95C8015B-7EAF-4DFF-8A2A-96B4F7117495}"/>
              </a:ext>
            </a:extLst>
          </p:cNvPr>
          <p:cNvSpPr/>
          <p:nvPr/>
        </p:nvSpPr>
        <p:spPr>
          <a:xfrm>
            <a:off x="426363" y="4000116"/>
            <a:ext cx="2272456" cy="1189518"/>
          </a:xfrm>
          <a:prstGeom prst="roundRect">
            <a:avLst>
              <a:gd name="adj" fmla="val 0"/>
            </a:avLst>
          </a:prstGeom>
          <a:solidFill>
            <a:schemeClr val="accent3"/>
          </a:solidFill>
          <a:ln>
            <a:noFill/>
          </a:ln>
          <a:effectLst>
            <a:outerShdw blurRad="2032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latin typeface="+mj-lt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890476" y="1087180"/>
            <a:ext cx="1334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KINGPIN</a:t>
            </a:r>
            <a:endParaRPr lang="en-IN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602609" y="1407989"/>
            <a:ext cx="19100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>
                <a:solidFill>
                  <a:schemeClr val="bg1"/>
                </a:solidFill>
              </a:rPr>
              <a:t>Best Spenders</a:t>
            </a:r>
            <a:endParaRPr lang="en-IN" sz="1100" b="1">
              <a:solidFill>
                <a:schemeClr val="bg1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637267" y="1592993"/>
            <a:ext cx="180457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>
                <a:solidFill>
                  <a:schemeClr val="bg1"/>
                </a:solidFill>
              </a:rPr>
              <a:t>R = 1, 2, 3, 4</a:t>
            </a:r>
          </a:p>
          <a:p>
            <a:pPr algn="ctr"/>
            <a:r>
              <a:rPr lang="en-US" sz="1100">
                <a:solidFill>
                  <a:schemeClr val="bg1"/>
                </a:solidFill>
              </a:rPr>
              <a:t>F = 1, 2, 3, 4</a:t>
            </a:r>
          </a:p>
          <a:p>
            <a:pPr algn="ctr"/>
            <a:r>
              <a:rPr lang="en-US" sz="1100">
                <a:solidFill>
                  <a:schemeClr val="bg1"/>
                </a:solidFill>
              </a:rPr>
              <a:t>M = 4</a:t>
            </a:r>
            <a:endParaRPr lang="en-IN" sz="1100">
              <a:solidFill>
                <a:schemeClr val="bg1"/>
              </a:solidFill>
            </a:endParaRPr>
          </a:p>
        </p:txBody>
      </p:sp>
      <p:sp>
        <p:nvSpPr>
          <p:cNvPr id="187" name="TextBox 186"/>
          <p:cNvSpPr txBox="1"/>
          <p:nvPr/>
        </p:nvSpPr>
        <p:spPr>
          <a:xfrm>
            <a:off x="890476" y="2579249"/>
            <a:ext cx="1334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LORD</a:t>
            </a:r>
            <a:endParaRPr lang="en-IN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8" name="TextBox 187"/>
          <p:cNvSpPr txBox="1"/>
          <p:nvPr/>
        </p:nvSpPr>
        <p:spPr>
          <a:xfrm>
            <a:off x="602609" y="2900058"/>
            <a:ext cx="19100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>
                <a:solidFill>
                  <a:schemeClr val="bg1"/>
                </a:solidFill>
              </a:rPr>
              <a:t>Best Customers</a:t>
            </a:r>
            <a:endParaRPr lang="en-IN" sz="1100" b="1">
              <a:solidFill>
                <a:schemeClr val="bg1"/>
              </a:solidFill>
            </a:endParaRPr>
          </a:p>
        </p:txBody>
      </p:sp>
      <p:sp>
        <p:nvSpPr>
          <p:cNvPr id="189" name="TextBox 188"/>
          <p:cNvSpPr txBox="1"/>
          <p:nvPr/>
        </p:nvSpPr>
        <p:spPr>
          <a:xfrm>
            <a:off x="637267" y="3085062"/>
            <a:ext cx="180457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>
                <a:solidFill>
                  <a:schemeClr val="bg1"/>
                </a:solidFill>
              </a:rPr>
              <a:t>R = 4</a:t>
            </a:r>
          </a:p>
          <a:p>
            <a:pPr algn="ctr"/>
            <a:r>
              <a:rPr lang="en-US" sz="1100">
                <a:solidFill>
                  <a:schemeClr val="bg1"/>
                </a:solidFill>
              </a:rPr>
              <a:t>F = 4</a:t>
            </a:r>
          </a:p>
          <a:p>
            <a:pPr algn="ctr"/>
            <a:r>
              <a:rPr lang="en-US" sz="1100">
                <a:solidFill>
                  <a:schemeClr val="bg1"/>
                </a:solidFill>
              </a:rPr>
              <a:t>M = 4</a:t>
            </a:r>
            <a:endParaRPr lang="en-IN" sz="1100">
              <a:solidFill>
                <a:schemeClr val="bg1"/>
              </a:solidFill>
            </a:endParaRPr>
          </a:p>
        </p:txBody>
      </p:sp>
      <p:sp>
        <p:nvSpPr>
          <p:cNvPr id="190" name="TextBox 189"/>
          <p:cNvSpPr txBox="1"/>
          <p:nvPr/>
        </p:nvSpPr>
        <p:spPr>
          <a:xfrm>
            <a:off x="890476" y="4065584"/>
            <a:ext cx="1334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KNIGHT</a:t>
            </a:r>
            <a:endParaRPr lang="en-IN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1" name="TextBox 190"/>
          <p:cNvSpPr txBox="1"/>
          <p:nvPr/>
        </p:nvSpPr>
        <p:spPr>
          <a:xfrm>
            <a:off x="602609" y="4386393"/>
            <a:ext cx="19100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>
                <a:solidFill>
                  <a:schemeClr val="bg1"/>
                </a:solidFill>
              </a:rPr>
              <a:t>Loyal customers</a:t>
            </a:r>
            <a:endParaRPr lang="en-IN" sz="1100" b="1">
              <a:solidFill>
                <a:schemeClr val="bg1"/>
              </a:solidFill>
            </a:endParaRPr>
          </a:p>
        </p:txBody>
      </p:sp>
      <p:sp>
        <p:nvSpPr>
          <p:cNvPr id="192" name="TextBox 191"/>
          <p:cNvSpPr txBox="1"/>
          <p:nvPr/>
        </p:nvSpPr>
        <p:spPr>
          <a:xfrm>
            <a:off x="637267" y="4571397"/>
            <a:ext cx="180457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>
                <a:solidFill>
                  <a:schemeClr val="bg1"/>
                </a:solidFill>
              </a:rPr>
              <a:t>R = 3, 4</a:t>
            </a:r>
          </a:p>
          <a:p>
            <a:pPr algn="ctr"/>
            <a:r>
              <a:rPr lang="en-US" sz="1100">
                <a:solidFill>
                  <a:schemeClr val="bg1"/>
                </a:solidFill>
              </a:rPr>
              <a:t>F = 3, 4</a:t>
            </a:r>
          </a:p>
          <a:p>
            <a:pPr algn="ctr"/>
            <a:r>
              <a:rPr lang="en-US" sz="1100">
                <a:solidFill>
                  <a:schemeClr val="bg1"/>
                </a:solidFill>
              </a:rPr>
              <a:t>M = 3, 4</a:t>
            </a:r>
            <a:endParaRPr lang="en-IN" sz="1100">
              <a:solidFill>
                <a:schemeClr val="bg1"/>
              </a:solidFill>
            </a:endParaRPr>
          </a:p>
        </p:txBody>
      </p:sp>
      <p:sp>
        <p:nvSpPr>
          <p:cNvPr id="193" name="TextBox 192"/>
          <p:cNvSpPr txBox="1"/>
          <p:nvPr/>
        </p:nvSpPr>
        <p:spPr>
          <a:xfrm>
            <a:off x="890476" y="5588593"/>
            <a:ext cx="1334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TRADER</a:t>
            </a:r>
            <a:endParaRPr lang="en-IN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4" name="TextBox 193"/>
          <p:cNvSpPr txBox="1"/>
          <p:nvPr/>
        </p:nvSpPr>
        <p:spPr>
          <a:xfrm>
            <a:off x="602609" y="5909402"/>
            <a:ext cx="19100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>
                <a:solidFill>
                  <a:schemeClr val="bg1"/>
                </a:solidFill>
              </a:rPr>
              <a:t>Less recent, big spenders</a:t>
            </a:r>
            <a:endParaRPr lang="en-IN" sz="1100" b="1">
              <a:solidFill>
                <a:schemeClr val="bg1"/>
              </a:solidFill>
            </a:endParaRPr>
          </a:p>
        </p:txBody>
      </p:sp>
      <p:sp>
        <p:nvSpPr>
          <p:cNvPr id="195" name="TextBox 194"/>
          <p:cNvSpPr txBox="1"/>
          <p:nvPr/>
        </p:nvSpPr>
        <p:spPr>
          <a:xfrm>
            <a:off x="637267" y="6094406"/>
            <a:ext cx="180457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>
                <a:solidFill>
                  <a:schemeClr val="bg1"/>
                </a:solidFill>
              </a:rPr>
              <a:t>R = 1, 2</a:t>
            </a:r>
          </a:p>
          <a:p>
            <a:pPr algn="ctr"/>
            <a:r>
              <a:rPr lang="en-US" sz="1100">
                <a:solidFill>
                  <a:schemeClr val="bg1"/>
                </a:solidFill>
              </a:rPr>
              <a:t>F = 1, 2, 3, 4</a:t>
            </a:r>
          </a:p>
          <a:p>
            <a:pPr algn="ctr"/>
            <a:r>
              <a:rPr lang="en-US" sz="1100">
                <a:solidFill>
                  <a:schemeClr val="bg1"/>
                </a:solidFill>
              </a:rPr>
              <a:t>M = 4</a:t>
            </a:r>
            <a:endParaRPr lang="en-IN" sz="1100">
              <a:solidFill>
                <a:schemeClr val="bg1"/>
              </a:solidFill>
            </a:endParaRPr>
          </a:p>
        </p:txBody>
      </p:sp>
      <p:cxnSp>
        <p:nvCxnSpPr>
          <p:cNvPr id="50" name="Elbow Connector 49"/>
          <p:cNvCxnSpPr/>
          <p:nvPr/>
        </p:nvCxnSpPr>
        <p:spPr>
          <a:xfrm rot="10800000">
            <a:off x="2692803" y="1407991"/>
            <a:ext cx="1886205" cy="526570"/>
          </a:xfrm>
          <a:prstGeom prst="bentConnector3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Elbow Connector 56"/>
          <p:cNvCxnSpPr/>
          <p:nvPr/>
        </p:nvCxnSpPr>
        <p:spPr>
          <a:xfrm rot="10800000">
            <a:off x="2727458" y="2934977"/>
            <a:ext cx="1150780" cy="305331"/>
          </a:xfrm>
          <a:prstGeom prst="bentConnector3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Elbow Connector 199"/>
          <p:cNvCxnSpPr/>
          <p:nvPr/>
        </p:nvCxnSpPr>
        <p:spPr>
          <a:xfrm rot="10800000" flipV="1">
            <a:off x="2727457" y="4571397"/>
            <a:ext cx="611263" cy="389912"/>
          </a:xfrm>
          <a:prstGeom prst="bentConnector3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Elbow Connector 201"/>
          <p:cNvCxnSpPr/>
          <p:nvPr/>
        </p:nvCxnSpPr>
        <p:spPr>
          <a:xfrm rot="10800000" flipV="1">
            <a:off x="2697671" y="6130878"/>
            <a:ext cx="2084171" cy="317334"/>
          </a:xfrm>
          <a:prstGeom prst="bentConnector3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3" name="Rounded Rectangle 3">
            <a:extLst>
              <a:ext uri="{FF2B5EF4-FFF2-40B4-BE49-F238E27FC236}">
                <a16:creationId xmlns:a16="http://schemas.microsoft.com/office/drawing/2014/main" id="{79498ABA-6B9A-4923-9584-EFBFD55A5C1A}"/>
              </a:ext>
            </a:extLst>
          </p:cNvPr>
          <p:cNvSpPr/>
          <p:nvPr/>
        </p:nvSpPr>
        <p:spPr>
          <a:xfrm>
            <a:off x="9199100" y="1078609"/>
            <a:ext cx="2270300" cy="1189518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latin typeface="+mj-lt"/>
            </a:endParaRPr>
          </a:p>
        </p:txBody>
      </p:sp>
      <p:sp>
        <p:nvSpPr>
          <p:cNvPr id="204" name="Rounded Rectangle 4">
            <a:extLst>
              <a:ext uri="{FF2B5EF4-FFF2-40B4-BE49-F238E27FC236}">
                <a16:creationId xmlns:a16="http://schemas.microsoft.com/office/drawing/2014/main" id="{E81A5EC3-69B1-4BD4-8B36-905030F081F2}"/>
              </a:ext>
            </a:extLst>
          </p:cNvPr>
          <p:cNvSpPr/>
          <p:nvPr/>
        </p:nvSpPr>
        <p:spPr>
          <a:xfrm>
            <a:off x="9199100" y="2541247"/>
            <a:ext cx="2272456" cy="1189518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latin typeface="+mj-lt"/>
            </a:endParaRPr>
          </a:p>
        </p:txBody>
      </p:sp>
      <p:sp>
        <p:nvSpPr>
          <p:cNvPr id="205" name="Rounded Rectangle 5">
            <a:extLst>
              <a:ext uri="{FF2B5EF4-FFF2-40B4-BE49-F238E27FC236}">
                <a16:creationId xmlns:a16="http://schemas.microsoft.com/office/drawing/2014/main" id="{1CA75EC9-FC51-4908-8172-39F1986E7688}"/>
              </a:ext>
            </a:extLst>
          </p:cNvPr>
          <p:cNvSpPr/>
          <p:nvPr/>
        </p:nvSpPr>
        <p:spPr>
          <a:xfrm>
            <a:off x="9194232" y="5523366"/>
            <a:ext cx="2280036" cy="1189518"/>
          </a:xfrm>
          <a:prstGeom prst="roundRect">
            <a:avLst>
              <a:gd name="adj" fmla="val 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latin typeface="+mj-lt"/>
            </a:endParaRPr>
          </a:p>
        </p:txBody>
      </p:sp>
      <p:sp>
        <p:nvSpPr>
          <p:cNvPr id="206" name="Rounded Rectangle 6">
            <a:extLst>
              <a:ext uri="{FF2B5EF4-FFF2-40B4-BE49-F238E27FC236}">
                <a16:creationId xmlns:a16="http://schemas.microsoft.com/office/drawing/2014/main" id="{95C8015B-7EAF-4DFF-8A2A-96B4F7117495}"/>
              </a:ext>
            </a:extLst>
          </p:cNvPr>
          <p:cNvSpPr/>
          <p:nvPr/>
        </p:nvSpPr>
        <p:spPr>
          <a:xfrm>
            <a:off x="9202963" y="4003885"/>
            <a:ext cx="2272456" cy="1189518"/>
          </a:xfrm>
          <a:prstGeom prst="roundRect">
            <a:avLst>
              <a:gd name="adj" fmla="val 0"/>
            </a:avLst>
          </a:prstGeom>
          <a:solidFill>
            <a:schemeClr val="accent3"/>
          </a:solidFill>
          <a:ln>
            <a:noFill/>
          </a:ln>
          <a:effectLst>
            <a:outerShdw blurRad="2032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latin typeface="+mj-lt"/>
            </a:endParaRPr>
          </a:p>
        </p:txBody>
      </p:sp>
      <p:sp>
        <p:nvSpPr>
          <p:cNvPr id="207" name="TextBox 206"/>
          <p:cNvSpPr txBox="1"/>
          <p:nvPr/>
        </p:nvSpPr>
        <p:spPr>
          <a:xfrm>
            <a:off x="9667076" y="1090949"/>
            <a:ext cx="1334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NEWBIES</a:t>
            </a:r>
            <a:endParaRPr lang="en-IN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8" name="TextBox 207"/>
          <p:cNvSpPr txBox="1"/>
          <p:nvPr/>
        </p:nvSpPr>
        <p:spPr>
          <a:xfrm>
            <a:off x="9379209" y="1411758"/>
            <a:ext cx="19100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>
                <a:solidFill>
                  <a:schemeClr val="bg1"/>
                </a:solidFill>
              </a:rPr>
              <a:t>New Customers</a:t>
            </a:r>
            <a:endParaRPr lang="en-IN" sz="1100" b="1">
              <a:solidFill>
                <a:schemeClr val="bg1"/>
              </a:solidFill>
            </a:endParaRPr>
          </a:p>
        </p:txBody>
      </p:sp>
      <p:sp>
        <p:nvSpPr>
          <p:cNvPr id="209" name="TextBox 208"/>
          <p:cNvSpPr txBox="1"/>
          <p:nvPr/>
        </p:nvSpPr>
        <p:spPr>
          <a:xfrm>
            <a:off x="9413867" y="1596762"/>
            <a:ext cx="180457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>
                <a:solidFill>
                  <a:schemeClr val="bg1"/>
                </a:solidFill>
              </a:rPr>
              <a:t>R = 4</a:t>
            </a:r>
          </a:p>
          <a:p>
            <a:pPr algn="ctr"/>
            <a:r>
              <a:rPr lang="en-US" sz="1100">
                <a:solidFill>
                  <a:schemeClr val="bg1"/>
                </a:solidFill>
              </a:rPr>
              <a:t>F = 1, 2</a:t>
            </a:r>
          </a:p>
          <a:p>
            <a:pPr algn="ctr"/>
            <a:r>
              <a:rPr lang="en-US" sz="1100">
                <a:solidFill>
                  <a:schemeClr val="bg1"/>
                </a:solidFill>
              </a:rPr>
              <a:t>M = 1, 2</a:t>
            </a:r>
            <a:endParaRPr lang="en-IN" sz="1100">
              <a:solidFill>
                <a:schemeClr val="bg1"/>
              </a:solidFill>
            </a:endParaRPr>
          </a:p>
        </p:txBody>
      </p:sp>
      <p:sp>
        <p:nvSpPr>
          <p:cNvPr id="210" name="TextBox 209"/>
          <p:cNvSpPr txBox="1"/>
          <p:nvPr/>
        </p:nvSpPr>
        <p:spPr>
          <a:xfrm>
            <a:off x="9667076" y="2583018"/>
            <a:ext cx="1334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VILLAGER</a:t>
            </a:r>
            <a:endParaRPr lang="en-IN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1" name="TextBox 210"/>
          <p:cNvSpPr txBox="1"/>
          <p:nvPr/>
        </p:nvSpPr>
        <p:spPr>
          <a:xfrm>
            <a:off x="9379209" y="2903827"/>
            <a:ext cx="19100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>
                <a:solidFill>
                  <a:schemeClr val="bg1"/>
                </a:solidFill>
              </a:rPr>
              <a:t>Low Spenders</a:t>
            </a:r>
            <a:endParaRPr lang="en-IN" sz="1100" b="1">
              <a:solidFill>
                <a:schemeClr val="bg1"/>
              </a:solidFill>
            </a:endParaRPr>
          </a:p>
        </p:txBody>
      </p:sp>
      <p:sp>
        <p:nvSpPr>
          <p:cNvPr id="212" name="TextBox 211"/>
          <p:cNvSpPr txBox="1"/>
          <p:nvPr/>
        </p:nvSpPr>
        <p:spPr>
          <a:xfrm>
            <a:off x="9413867" y="3088831"/>
            <a:ext cx="180457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>
                <a:solidFill>
                  <a:schemeClr val="bg1"/>
                </a:solidFill>
              </a:rPr>
              <a:t>R = 1, 2, 3, 4</a:t>
            </a:r>
          </a:p>
          <a:p>
            <a:pPr algn="ctr"/>
            <a:r>
              <a:rPr lang="en-US" sz="1100">
                <a:solidFill>
                  <a:schemeClr val="bg1"/>
                </a:solidFill>
              </a:rPr>
              <a:t>F = 1, 2, 3, 4</a:t>
            </a:r>
          </a:p>
          <a:p>
            <a:pPr algn="ctr"/>
            <a:r>
              <a:rPr lang="en-US" sz="1100">
                <a:solidFill>
                  <a:schemeClr val="bg1"/>
                </a:solidFill>
              </a:rPr>
              <a:t>M = 1, 2</a:t>
            </a:r>
            <a:endParaRPr lang="en-IN" sz="1100">
              <a:solidFill>
                <a:schemeClr val="bg1"/>
              </a:solidFill>
            </a:endParaRPr>
          </a:p>
        </p:txBody>
      </p:sp>
      <p:sp>
        <p:nvSpPr>
          <p:cNvPr id="213" name="TextBox 212"/>
          <p:cNvSpPr txBox="1"/>
          <p:nvPr/>
        </p:nvSpPr>
        <p:spPr>
          <a:xfrm>
            <a:off x="9667076" y="4069353"/>
            <a:ext cx="1334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CHAMPION</a:t>
            </a:r>
            <a:endParaRPr lang="en-IN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4" name="TextBox 213"/>
          <p:cNvSpPr txBox="1"/>
          <p:nvPr/>
        </p:nvSpPr>
        <p:spPr>
          <a:xfrm>
            <a:off x="9313165" y="4390162"/>
            <a:ext cx="200998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>
                <a:solidFill>
                  <a:schemeClr val="bg1"/>
                </a:solidFill>
              </a:rPr>
              <a:t>Promising Loyal customers</a:t>
            </a:r>
            <a:endParaRPr lang="en-IN" sz="1100" b="1">
              <a:solidFill>
                <a:schemeClr val="bg1"/>
              </a:solidFill>
            </a:endParaRPr>
          </a:p>
        </p:txBody>
      </p:sp>
      <p:sp>
        <p:nvSpPr>
          <p:cNvPr id="215" name="TextBox 214"/>
          <p:cNvSpPr txBox="1"/>
          <p:nvPr/>
        </p:nvSpPr>
        <p:spPr>
          <a:xfrm>
            <a:off x="9413867" y="4575166"/>
            <a:ext cx="180457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>
                <a:solidFill>
                  <a:schemeClr val="bg1"/>
                </a:solidFill>
              </a:rPr>
              <a:t>R = 3, 4</a:t>
            </a:r>
          </a:p>
          <a:p>
            <a:pPr algn="ctr"/>
            <a:r>
              <a:rPr lang="en-US" sz="1100">
                <a:solidFill>
                  <a:schemeClr val="bg1"/>
                </a:solidFill>
              </a:rPr>
              <a:t>F = 3, 4</a:t>
            </a:r>
          </a:p>
          <a:p>
            <a:pPr algn="ctr"/>
            <a:r>
              <a:rPr lang="en-US" sz="1100">
                <a:solidFill>
                  <a:schemeClr val="bg1"/>
                </a:solidFill>
              </a:rPr>
              <a:t>M = 3, 4</a:t>
            </a:r>
            <a:endParaRPr lang="en-IN" sz="1100">
              <a:solidFill>
                <a:schemeClr val="bg1"/>
              </a:solidFill>
            </a:endParaRPr>
          </a:p>
        </p:txBody>
      </p:sp>
      <p:sp>
        <p:nvSpPr>
          <p:cNvPr id="216" name="TextBox 215"/>
          <p:cNvSpPr txBox="1"/>
          <p:nvPr/>
        </p:nvSpPr>
        <p:spPr>
          <a:xfrm>
            <a:off x="9667076" y="5592362"/>
            <a:ext cx="1334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SQUIRE</a:t>
            </a:r>
            <a:endParaRPr lang="en-IN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7" name="TextBox 216"/>
          <p:cNvSpPr txBox="1"/>
          <p:nvPr/>
        </p:nvSpPr>
        <p:spPr>
          <a:xfrm>
            <a:off x="9379209" y="5913171"/>
            <a:ext cx="19100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>
                <a:solidFill>
                  <a:schemeClr val="bg1"/>
                </a:solidFill>
              </a:rPr>
              <a:t>Potential loyal customers</a:t>
            </a:r>
            <a:endParaRPr lang="en-IN" sz="1100" b="1">
              <a:solidFill>
                <a:schemeClr val="bg1"/>
              </a:solidFill>
            </a:endParaRPr>
          </a:p>
        </p:txBody>
      </p:sp>
      <p:sp>
        <p:nvSpPr>
          <p:cNvPr id="218" name="TextBox 217"/>
          <p:cNvSpPr txBox="1"/>
          <p:nvPr/>
        </p:nvSpPr>
        <p:spPr>
          <a:xfrm>
            <a:off x="9413867" y="6098175"/>
            <a:ext cx="180457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>
                <a:solidFill>
                  <a:schemeClr val="bg1"/>
                </a:solidFill>
              </a:rPr>
              <a:t>R = 1, 2, 3, 4</a:t>
            </a:r>
          </a:p>
          <a:p>
            <a:pPr algn="ctr"/>
            <a:r>
              <a:rPr lang="en-US" sz="1100">
                <a:solidFill>
                  <a:schemeClr val="bg1"/>
                </a:solidFill>
              </a:rPr>
              <a:t>F = 2, 3</a:t>
            </a:r>
          </a:p>
          <a:p>
            <a:pPr algn="ctr"/>
            <a:r>
              <a:rPr lang="en-US" sz="1100">
                <a:solidFill>
                  <a:schemeClr val="bg1"/>
                </a:solidFill>
              </a:rPr>
              <a:t>M = 2, 3</a:t>
            </a:r>
            <a:endParaRPr lang="en-IN" sz="1100">
              <a:solidFill>
                <a:schemeClr val="bg1"/>
              </a:solidFill>
            </a:endParaRPr>
          </a:p>
        </p:txBody>
      </p:sp>
      <p:cxnSp>
        <p:nvCxnSpPr>
          <p:cNvPr id="220" name="Elbow Connector 219"/>
          <p:cNvCxnSpPr/>
          <p:nvPr/>
        </p:nvCxnSpPr>
        <p:spPr>
          <a:xfrm flipV="1">
            <a:off x="6566574" y="1456513"/>
            <a:ext cx="2627658" cy="668012"/>
          </a:xfrm>
          <a:prstGeom prst="bentConnector3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Elbow Connector 221"/>
          <p:cNvCxnSpPr>
            <a:endCxn id="204" idx="1"/>
          </p:cNvCxnSpPr>
          <p:nvPr/>
        </p:nvCxnSpPr>
        <p:spPr>
          <a:xfrm>
            <a:off x="7938411" y="2895762"/>
            <a:ext cx="1260689" cy="240244"/>
          </a:xfrm>
          <a:prstGeom prst="bentConnector3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Elbow Connector 231"/>
          <p:cNvCxnSpPr/>
          <p:nvPr/>
        </p:nvCxnSpPr>
        <p:spPr>
          <a:xfrm flipV="1">
            <a:off x="7864440" y="4454673"/>
            <a:ext cx="1329792" cy="374211"/>
          </a:xfrm>
          <a:prstGeom prst="bentConnector3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Elbow Connector 233"/>
          <p:cNvCxnSpPr/>
          <p:nvPr/>
        </p:nvCxnSpPr>
        <p:spPr>
          <a:xfrm flipV="1">
            <a:off x="7072048" y="5957925"/>
            <a:ext cx="2130915" cy="415250"/>
          </a:xfrm>
          <a:prstGeom prst="bentConnector3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6" name="TextBox 235"/>
          <p:cNvSpPr txBox="1"/>
          <p:nvPr/>
        </p:nvSpPr>
        <p:spPr>
          <a:xfrm>
            <a:off x="4563982" y="2079630"/>
            <a:ext cx="11638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chemeClr val="bg1"/>
                </a:solidFill>
              </a:rPr>
              <a:t>10.14%</a:t>
            </a:r>
            <a:endParaRPr lang="en-IN" sz="2400" b="1">
              <a:solidFill>
                <a:schemeClr val="bg1"/>
              </a:solidFill>
            </a:endParaRPr>
          </a:p>
        </p:txBody>
      </p:sp>
      <p:sp>
        <p:nvSpPr>
          <p:cNvPr id="237" name="TextBox 236"/>
          <p:cNvSpPr txBox="1"/>
          <p:nvPr/>
        </p:nvSpPr>
        <p:spPr>
          <a:xfrm>
            <a:off x="3754245" y="3259410"/>
            <a:ext cx="11638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chemeClr val="bg1"/>
                </a:solidFill>
              </a:rPr>
              <a:t>7.39%</a:t>
            </a:r>
            <a:endParaRPr lang="en-IN" sz="2400" b="1">
              <a:solidFill>
                <a:schemeClr val="bg1"/>
              </a:solidFill>
            </a:endParaRPr>
          </a:p>
        </p:txBody>
      </p:sp>
      <p:sp>
        <p:nvSpPr>
          <p:cNvPr id="238" name="TextBox 237"/>
          <p:cNvSpPr txBox="1"/>
          <p:nvPr/>
        </p:nvSpPr>
        <p:spPr>
          <a:xfrm>
            <a:off x="3389057" y="4717626"/>
            <a:ext cx="11638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chemeClr val="bg1"/>
                </a:solidFill>
              </a:rPr>
              <a:t>16.97%</a:t>
            </a:r>
            <a:endParaRPr lang="en-IN" sz="2400" b="1">
              <a:solidFill>
                <a:schemeClr val="bg1"/>
              </a:solidFill>
            </a:endParaRPr>
          </a:p>
        </p:txBody>
      </p:sp>
      <p:sp>
        <p:nvSpPr>
          <p:cNvPr id="239" name="TextBox 238"/>
          <p:cNvSpPr txBox="1"/>
          <p:nvPr/>
        </p:nvSpPr>
        <p:spPr>
          <a:xfrm>
            <a:off x="4666948" y="5534096"/>
            <a:ext cx="11638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chemeClr val="bg1"/>
                </a:solidFill>
              </a:rPr>
              <a:t>2.69%</a:t>
            </a:r>
            <a:endParaRPr lang="en-IN" sz="2400" b="1">
              <a:solidFill>
                <a:schemeClr val="bg1"/>
              </a:solidFill>
            </a:endParaRPr>
          </a:p>
        </p:txBody>
      </p:sp>
      <p:sp>
        <p:nvSpPr>
          <p:cNvPr id="240" name="TextBox 239"/>
          <p:cNvSpPr txBox="1"/>
          <p:nvPr/>
        </p:nvSpPr>
        <p:spPr>
          <a:xfrm>
            <a:off x="5989562" y="5815217"/>
            <a:ext cx="11638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chemeClr val="bg1"/>
                </a:solidFill>
              </a:rPr>
              <a:t>25.92%</a:t>
            </a:r>
            <a:endParaRPr lang="en-IN" sz="2400" b="1">
              <a:solidFill>
                <a:schemeClr val="bg1"/>
              </a:solidFill>
            </a:endParaRPr>
          </a:p>
        </p:txBody>
      </p:sp>
      <p:sp>
        <p:nvSpPr>
          <p:cNvPr id="241" name="TextBox 240"/>
          <p:cNvSpPr txBox="1"/>
          <p:nvPr/>
        </p:nvSpPr>
        <p:spPr>
          <a:xfrm>
            <a:off x="6995231" y="4515241"/>
            <a:ext cx="11638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chemeClr val="bg1"/>
                </a:solidFill>
              </a:rPr>
              <a:t>3.4%</a:t>
            </a:r>
            <a:endParaRPr lang="en-IN" sz="2400" b="1">
              <a:solidFill>
                <a:schemeClr val="bg1"/>
              </a:solidFill>
            </a:endParaRPr>
          </a:p>
        </p:txBody>
      </p:sp>
      <p:sp>
        <p:nvSpPr>
          <p:cNvPr id="242" name="TextBox 241"/>
          <p:cNvSpPr txBox="1"/>
          <p:nvPr/>
        </p:nvSpPr>
        <p:spPr>
          <a:xfrm>
            <a:off x="7109033" y="3160485"/>
            <a:ext cx="11638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chemeClr val="bg1"/>
                </a:solidFill>
              </a:rPr>
              <a:t>25.58%</a:t>
            </a:r>
            <a:endParaRPr lang="en-IN" sz="2400" b="1">
              <a:solidFill>
                <a:schemeClr val="bg1"/>
              </a:solidFill>
            </a:endParaRPr>
          </a:p>
        </p:txBody>
      </p:sp>
      <p:sp>
        <p:nvSpPr>
          <p:cNvPr id="243" name="TextBox 242"/>
          <p:cNvSpPr txBox="1"/>
          <p:nvPr/>
        </p:nvSpPr>
        <p:spPr>
          <a:xfrm>
            <a:off x="5992761" y="2310910"/>
            <a:ext cx="11638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chemeClr val="bg1"/>
                </a:solidFill>
              </a:rPr>
              <a:t>7.91%</a:t>
            </a:r>
            <a:endParaRPr lang="en-IN" sz="2400" b="1">
              <a:solidFill>
                <a:schemeClr val="bg1"/>
              </a:solidFill>
            </a:endParaRPr>
          </a:p>
        </p:txBody>
      </p:sp>
      <p:pic>
        <p:nvPicPr>
          <p:cNvPr id="80" name="Picture 79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36" t="7438" r="18926" b="15410"/>
          <a:stretch/>
        </p:blipFill>
        <p:spPr>
          <a:xfrm>
            <a:off x="11895588" y="38806"/>
            <a:ext cx="249496" cy="263503"/>
          </a:xfrm>
          <a:prstGeom prst="flowChartConnector">
            <a:avLst/>
          </a:prstGeom>
          <a:ln w="19050">
            <a:solidFill>
              <a:schemeClr val="accent3">
                <a:lumMod val="60000"/>
                <a:lumOff val="40000"/>
              </a:schemeClr>
            </a:solidFill>
          </a:ln>
        </p:spPr>
      </p:pic>
      <p:sp>
        <p:nvSpPr>
          <p:cNvPr id="82" name="TextBox 81"/>
          <p:cNvSpPr txBox="1"/>
          <p:nvPr/>
        </p:nvSpPr>
        <p:spPr>
          <a:xfrm>
            <a:off x="-51881" y="6611779"/>
            <a:ext cx="37613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smtClean="0">
                <a:solidFill>
                  <a:schemeClr val="bg1"/>
                </a:solidFill>
              </a:rPr>
              <a:t>11</a:t>
            </a:r>
            <a:endParaRPr lang="en-IN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99865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ext Placeholder 1">
            <a:extLst>
              <a:ext uri="{FF2B5EF4-FFF2-40B4-BE49-F238E27FC236}">
                <a16:creationId xmlns:a16="http://schemas.microsoft.com/office/drawing/2014/main" id="{9946E271-9AF1-470F-A9D2-4B813B88AAEE}"/>
              </a:ext>
            </a:extLst>
          </p:cNvPr>
          <p:cNvSpPr txBox="1">
            <a:spLocks/>
          </p:cNvSpPr>
          <p:nvPr/>
        </p:nvSpPr>
        <p:spPr>
          <a:xfrm>
            <a:off x="504392" y="808138"/>
            <a:ext cx="11157817" cy="48871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b="1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TARGET CUSTOMERS</a:t>
            </a:r>
          </a:p>
        </p:txBody>
      </p:sp>
      <p:sp>
        <p:nvSpPr>
          <p:cNvPr id="56" name="Title 2">
            <a:extLst>
              <a:ext uri="{FF2B5EF4-FFF2-40B4-BE49-F238E27FC236}">
                <a16:creationId xmlns:a16="http://schemas.microsoft.com/office/drawing/2014/main" id="{08BA0267-5994-4AC1-A3AC-B3D319848613}"/>
              </a:ext>
            </a:extLst>
          </p:cNvPr>
          <p:cNvSpPr txBox="1">
            <a:spLocks/>
          </p:cNvSpPr>
          <p:nvPr/>
        </p:nvSpPr>
        <p:spPr>
          <a:xfrm>
            <a:off x="495301" y="203737"/>
            <a:ext cx="11157817" cy="66051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METHODOLOGY – RFM ANALYSIS</a:t>
            </a:r>
            <a:endParaRPr lang="en-US" b="1">
              <a:solidFill>
                <a:schemeClr val="accent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966DABE0-FEE7-A74B-A6A9-1AC5A67D7609}"/>
              </a:ext>
            </a:extLst>
          </p:cNvPr>
          <p:cNvGrpSpPr/>
          <p:nvPr/>
        </p:nvGrpSpPr>
        <p:grpSpPr>
          <a:xfrm>
            <a:off x="3338720" y="1639269"/>
            <a:ext cx="4940409" cy="5084567"/>
            <a:chOff x="3882607" y="1290833"/>
            <a:chExt cx="4363535" cy="4363535"/>
          </a:xfrm>
        </p:grpSpPr>
        <p:grpSp>
          <p:nvGrpSpPr>
            <p:cNvPr id="154" name="Group 153">
              <a:extLst>
                <a:ext uri="{FF2B5EF4-FFF2-40B4-BE49-F238E27FC236}">
                  <a16:creationId xmlns:a16="http://schemas.microsoft.com/office/drawing/2014/main" id="{0F8513C3-DCB8-FB49-A710-1FFE02C51ED9}"/>
                </a:ext>
              </a:extLst>
            </p:cNvPr>
            <p:cNvGrpSpPr/>
            <p:nvPr/>
          </p:nvGrpSpPr>
          <p:grpSpPr>
            <a:xfrm>
              <a:off x="3882607" y="1290833"/>
              <a:ext cx="4363535" cy="4363535"/>
              <a:chOff x="4518195" y="1842230"/>
              <a:chExt cx="3173538" cy="3173538"/>
            </a:xfrm>
          </p:grpSpPr>
          <p:grpSp>
            <p:nvGrpSpPr>
              <p:cNvPr id="159" name="Group 158">
                <a:extLst>
                  <a:ext uri="{FF2B5EF4-FFF2-40B4-BE49-F238E27FC236}">
                    <a16:creationId xmlns:a16="http://schemas.microsoft.com/office/drawing/2014/main" id="{858ABEFA-292A-DF4C-A9ED-D071A9771E9B}"/>
                  </a:ext>
                </a:extLst>
              </p:cNvPr>
              <p:cNvGrpSpPr/>
              <p:nvPr/>
            </p:nvGrpSpPr>
            <p:grpSpPr>
              <a:xfrm>
                <a:off x="4981843" y="1842230"/>
                <a:ext cx="1123121" cy="1025208"/>
                <a:chOff x="4981843" y="1842230"/>
                <a:chExt cx="1123121" cy="1025208"/>
              </a:xfrm>
              <a:effectLst>
                <a:outerShdw blurRad="660400" dist="2540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181" name="Freeform 29">
                  <a:extLst>
                    <a:ext uri="{FF2B5EF4-FFF2-40B4-BE49-F238E27FC236}">
                      <a16:creationId xmlns:a16="http://schemas.microsoft.com/office/drawing/2014/main" id="{734F09F6-90B3-5246-A827-504D5DA15EE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81843" y="1842230"/>
                  <a:ext cx="1123121" cy="901377"/>
                </a:xfrm>
                <a:custGeom>
                  <a:avLst/>
                  <a:gdLst>
                    <a:gd name="T0" fmla="*/ 164 w 164"/>
                    <a:gd name="T1" fmla="*/ 90 h 132"/>
                    <a:gd name="T2" fmla="*/ 164 w 164"/>
                    <a:gd name="T3" fmla="*/ 0 h 132"/>
                    <a:gd name="T4" fmla="*/ 0 w 164"/>
                    <a:gd name="T5" fmla="*/ 68 h 132"/>
                    <a:gd name="T6" fmla="*/ 64 w 164"/>
                    <a:gd name="T7" fmla="*/ 132 h 132"/>
                    <a:gd name="T8" fmla="*/ 164 w 164"/>
                    <a:gd name="T9" fmla="*/ 90 h 1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64" h="132">
                      <a:moveTo>
                        <a:pt x="164" y="90"/>
                      </a:moveTo>
                      <a:cubicBezTo>
                        <a:pt x="164" y="0"/>
                        <a:pt x="164" y="0"/>
                        <a:pt x="164" y="0"/>
                      </a:cubicBezTo>
                      <a:cubicBezTo>
                        <a:pt x="100" y="0"/>
                        <a:pt x="42" y="26"/>
                        <a:pt x="0" y="68"/>
                      </a:cubicBezTo>
                      <a:cubicBezTo>
                        <a:pt x="64" y="132"/>
                        <a:pt x="64" y="132"/>
                        <a:pt x="64" y="132"/>
                      </a:cubicBezTo>
                      <a:cubicBezTo>
                        <a:pt x="89" y="106"/>
                        <a:pt x="125" y="90"/>
                        <a:pt x="164" y="90"/>
                      </a:cubicBezTo>
                      <a:close/>
                    </a:path>
                  </a:pathLst>
                </a:custGeom>
                <a:solidFill>
                  <a:srgbClr val="00887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2" name="Freeform 39">
                  <a:extLst>
                    <a:ext uri="{FF2B5EF4-FFF2-40B4-BE49-F238E27FC236}">
                      <a16:creationId xmlns:a16="http://schemas.microsoft.com/office/drawing/2014/main" id="{AB3A2AD8-2C17-A647-A44E-DF31B197E93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419572" y="2455627"/>
                  <a:ext cx="685392" cy="411811"/>
                </a:xfrm>
                <a:custGeom>
                  <a:avLst/>
                  <a:gdLst>
                    <a:gd name="T0" fmla="*/ 100 w 100"/>
                    <a:gd name="T1" fmla="*/ 26 h 60"/>
                    <a:gd name="T2" fmla="*/ 100 w 100"/>
                    <a:gd name="T3" fmla="*/ 0 h 60"/>
                    <a:gd name="T4" fmla="*/ 0 w 100"/>
                    <a:gd name="T5" fmla="*/ 42 h 60"/>
                    <a:gd name="T6" fmla="*/ 18 w 100"/>
                    <a:gd name="T7" fmla="*/ 60 h 60"/>
                    <a:gd name="T8" fmla="*/ 100 w 100"/>
                    <a:gd name="T9" fmla="*/ 26 h 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0" h="60">
                      <a:moveTo>
                        <a:pt x="100" y="26"/>
                      </a:moveTo>
                      <a:cubicBezTo>
                        <a:pt x="100" y="0"/>
                        <a:pt x="100" y="0"/>
                        <a:pt x="100" y="0"/>
                      </a:cubicBezTo>
                      <a:cubicBezTo>
                        <a:pt x="61" y="0"/>
                        <a:pt x="25" y="16"/>
                        <a:pt x="0" y="42"/>
                      </a:cubicBezTo>
                      <a:cubicBezTo>
                        <a:pt x="18" y="60"/>
                        <a:pt x="18" y="60"/>
                        <a:pt x="18" y="60"/>
                      </a:cubicBezTo>
                      <a:cubicBezTo>
                        <a:pt x="39" y="39"/>
                        <a:pt x="68" y="26"/>
                        <a:pt x="100" y="26"/>
                      </a:cubicBezTo>
                      <a:close/>
                    </a:path>
                  </a:pathLst>
                </a:custGeom>
                <a:solidFill>
                  <a:srgbClr val="005E5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60" name="Group 159">
                <a:extLst>
                  <a:ext uri="{FF2B5EF4-FFF2-40B4-BE49-F238E27FC236}">
                    <a16:creationId xmlns:a16="http://schemas.microsoft.com/office/drawing/2014/main" id="{72E4AFD0-4BA6-B545-99DF-BF99FEE09669}"/>
                  </a:ext>
                </a:extLst>
              </p:cNvPr>
              <p:cNvGrpSpPr/>
              <p:nvPr/>
            </p:nvGrpSpPr>
            <p:grpSpPr>
              <a:xfrm>
                <a:off x="6104964" y="2061095"/>
                <a:ext cx="964733" cy="881218"/>
                <a:chOff x="6104964" y="2061095"/>
                <a:chExt cx="964733" cy="881218"/>
              </a:xfrm>
              <a:effectLst>
                <a:outerShdw blurRad="660400" dist="2540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179" name="Freeform 30">
                  <a:extLst>
                    <a:ext uri="{FF2B5EF4-FFF2-40B4-BE49-F238E27FC236}">
                      <a16:creationId xmlns:a16="http://schemas.microsoft.com/office/drawing/2014/main" id="{EE0B2F5D-40BE-3E4E-8A48-B315004DA46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04964" y="2061095"/>
                  <a:ext cx="964733" cy="780425"/>
                </a:xfrm>
                <a:custGeom>
                  <a:avLst/>
                  <a:gdLst>
                    <a:gd name="T0" fmla="*/ 86 w 141"/>
                    <a:gd name="T1" fmla="*/ 114 h 114"/>
                    <a:gd name="T2" fmla="*/ 141 w 141"/>
                    <a:gd name="T3" fmla="*/ 59 h 114"/>
                    <a:gd name="T4" fmla="*/ 0 w 141"/>
                    <a:gd name="T5" fmla="*/ 0 h 114"/>
                    <a:gd name="T6" fmla="*/ 0 w 141"/>
                    <a:gd name="T7" fmla="*/ 78 h 114"/>
                    <a:gd name="T8" fmla="*/ 86 w 141"/>
                    <a:gd name="T9" fmla="*/ 114 h 1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41" h="114">
                      <a:moveTo>
                        <a:pt x="86" y="114"/>
                      </a:moveTo>
                      <a:cubicBezTo>
                        <a:pt x="141" y="59"/>
                        <a:pt x="141" y="59"/>
                        <a:pt x="141" y="59"/>
                      </a:cubicBezTo>
                      <a:cubicBezTo>
                        <a:pt x="105" y="23"/>
                        <a:pt x="55" y="0"/>
                        <a:pt x="0" y="0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34" y="78"/>
                        <a:pt x="64" y="92"/>
                        <a:pt x="86" y="11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0" name="Freeform 37">
                  <a:extLst>
                    <a:ext uri="{FF2B5EF4-FFF2-40B4-BE49-F238E27FC236}">
                      <a16:creationId xmlns:a16="http://schemas.microsoft.com/office/drawing/2014/main" id="{98A79E96-7B26-8344-B3F0-66493B7D8ED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04964" y="2593857"/>
                  <a:ext cx="587479" cy="348456"/>
                </a:xfrm>
                <a:custGeom>
                  <a:avLst/>
                  <a:gdLst>
                    <a:gd name="T0" fmla="*/ 71 w 86"/>
                    <a:gd name="T1" fmla="*/ 51 h 51"/>
                    <a:gd name="T2" fmla="*/ 86 w 86"/>
                    <a:gd name="T3" fmla="*/ 36 h 51"/>
                    <a:gd name="T4" fmla="*/ 0 w 86"/>
                    <a:gd name="T5" fmla="*/ 0 h 51"/>
                    <a:gd name="T6" fmla="*/ 0 w 86"/>
                    <a:gd name="T7" fmla="*/ 22 h 51"/>
                    <a:gd name="T8" fmla="*/ 71 w 86"/>
                    <a:gd name="T9" fmla="*/ 51 h 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6" h="51">
                      <a:moveTo>
                        <a:pt x="71" y="51"/>
                      </a:moveTo>
                      <a:cubicBezTo>
                        <a:pt x="86" y="36"/>
                        <a:pt x="86" y="36"/>
                        <a:pt x="86" y="36"/>
                      </a:cubicBezTo>
                      <a:cubicBezTo>
                        <a:pt x="64" y="14"/>
                        <a:pt x="34" y="0"/>
                        <a:pt x="0" y="0"/>
                      </a:cubicBezTo>
                      <a:cubicBezTo>
                        <a:pt x="0" y="22"/>
                        <a:pt x="0" y="22"/>
                        <a:pt x="0" y="22"/>
                      </a:cubicBezTo>
                      <a:cubicBezTo>
                        <a:pt x="28" y="22"/>
                        <a:pt x="53" y="33"/>
                        <a:pt x="71" y="51"/>
                      </a:cubicBezTo>
                      <a:close/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61" name="Group 160">
                <a:extLst>
                  <a:ext uri="{FF2B5EF4-FFF2-40B4-BE49-F238E27FC236}">
                    <a16:creationId xmlns:a16="http://schemas.microsoft.com/office/drawing/2014/main" id="{13F99D8B-4B75-6E43-80E7-286D1335D6B0}"/>
                  </a:ext>
                </a:extLst>
              </p:cNvPr>
              <p:cNvGrpSpPr/>
              <p:nvPr/>
            </p:nvGrpSpPr>
            <p:grpSpPr>
              <a:xfrm>
                <a:off x="6666525" y="2305878"/>
                <a:ext cx="1025208" cy="1123121"/>
                <a:chOff x="6666525" y="2305878"/>
                <a:chExt cx="1025208" cy="1123121"/>
              </a:xfrm>
              <a:effectLst>
                <a:outerShdw blurRad="660400" dist="2540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177" name="Freeform 31">
                  <a:extLst>
                    <a:ext uri="{FF2B5EF4-FFF2-40B4-BE49-F238E27FC236}">
                      <a16:creationId xmlns:a16="http://schemas.microsoft.com/office/drawing/2014/main" id="{1AD48959-5FC0-6940-826A-DF2DCC13FAA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790356" y="2305878"/>
                  <a:ext cx="901377" cy="1123121"/>
                </a:xfrm>
                <a:custGeom>
                  <a:avLst/>
                  <a:gdLst>
                    <a:gd name="T0" fmla="*/ 42 w 132"/>
                    <a:gd name="T1" fmla="*/ 164 h 164"/>
                    <a:gd name="T2" fmla="*/ 132 w 132"/>
                    <a:gd name="T3" fmla="*/ 164 h 164"/>
                    <a:gd name="T4" fmla="*/ 64 w 132"/>
                    <a:gd name="T5" fmla="*/ 0 h 164"/>
                    <a:gd name="T6" fmla="*/ 0 w 132"/>
                    <a:gd name="T7" fmla="*/ 64 h 164"/>
                    <a:gd name="T8" fmla="*/ 42 w 132"/>
                    <a:gd name="T9" fmla="*/ 164 h 1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2" h="164">
                      <a:moveTo>
                        <a:pt x="42" y="164"/>
                      </a:moveTo>
                      <a:cubicBezTo>
                        <a:pt x="132" y="164"/>
                        <a:pt x="132" y="164"/>
                        <a:pt x="132" y="164"/>
                      </a:cubicBezTo>
                      <a:cubicBezTo>
                        <a:pt x="132" y="100"/>
                        <a:pt x="106" y="42"/>
                        <a:pt x="64" y="0"/>
                      </a:cubicBezTo>
                      <a:cubicBezTo>
                        <a:pt x="0" y="64"/>
                        <a:pt x="0" y="64"/>
                        <a:pt x="0" y="64"/>
                      </a:cubicBezTo>
                      <a:cubicBezTo>
                        <a:pt x="26" y="89"/>
                        <a:pt x="42" y="125"/>
                        <a:pt x="42" y="164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8" name="Freeform 42">
                  <a:extLst>
                    <a:ext uri="{FF2B5EF4-FFF2-40B4-BE49-F238E27FC236}">
                      <a16:creationId xmlns:a16="http://schemas.microsoft.com/office/drawing/2014/main" id="{35294CD1-54F5-A342-AABA-DFB8E7F4E54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666525" y="2743607"/>
                  <a:ext cx="411811" cy="685392"/>
                </a:xfrm>
                <a:custGeom>
                  <a:avLst/>
                  <a:gdLst>
                    <a:gd name="T0" fmla="*/ 0 w 60"/>
                    <a:gd name="T1" fmla="*/ 18 h 100"/>
                    <a:gd name="T2" fmla="*/ 34 w 60"/>
                    <a:gd name="T3" fmla="*/ 100 h 100"/>
                    <a:gd name="T4" fmla="*/ 60 w 60"/>
                    <a:gd name="T5" fmla="*/ 100 h 100"/>
                    <a:gd name="T6" fmla="*/ 18 w 60"/>
                    <a:gd name="T7" fmla="*/ 0 h 100"/>
                    <a:gd name="T8" fmla="*/ 0 w 60"/>
                    <a:gd name="T9" fmla="*/ 18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0" h="100">
                      <a:moveTo>
                        <a:pt x="0" y="18"/>
                      </a:moveTo>
                      <a:cubicBezTo>
                        <a:pt x="21" y="39"/>
                        <a:pt x="34" y="68"/>
                        <a:pt x="34" y="100"/>
                      </a:cubicBezTo>
                      <a:cubicBezTo>
                        <a:pt x="60" y="100"/>
                        <a:pt x="60" y="100"/>
                        <a:pt x="60" y="100"/>
                      </a:cubicBezTo>
                      <a:cubicBezTo>
                        <a:pt x="60" y="61"/>
                        <a:pt x="44" y="25"/>
                        <a:pt x="18" y="0"/>
                      </a:cubicBezTo>
                      <a:lnTo>
                        <a:pt x="0" y="18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62" name="Group 161">
                <a:extLst>
                  <a:ext uri="{FF2B5EF4-FFF2-40B4-BE49-F238E27FC236}">
                    <a16:creationId xmlns:a16="http://schemas.microsoft.com/office/drawing/2014/main" id="{E7E3CD70-C54D-9846-8087-8856F5D4B93E}"/>
                  </a:ext>
                </a:extLst>
              </p:cNvPr>
              <p:cNvGrpSpPr/>
              <p:nvPr/>
            </p:nvGrpSpPr>
            <p:grpSpPr>
              <a:xfrm>
                <a:off x="6591650" y="3428999"/>
                <a:ext cx="881218" cy="964733"/>
                <a:chOff x="6591650" y="3428999"/>
                <a:chExt cx="881218" cy="964733"/>
              </a:xfrm>
              <a:effectLst>
                <a:outerShdw blurRad="660400" dist="2540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175" name="Freeform 32">
                  <a:extLst>
                    <a:ext uri="{FF2B5EF4-FFF2-40B4-BE49-F238E27FC236}">
                      <a16:creationId xmlns:a16="http://schemas.microsoft.com/office/drawing/2014/main" id="{57D4D673-A335-0E4F-8662-A55ADA22CC2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692443" y="3428999"/>
                  <a:ext cx="780425" cy="964733"/>
                </a:xfrm>
                <a:custGeom>
                  <a:avLst/>
                  <a:gdLst>
                    <a:gd name="T0" fmla="*/ 36 w 114"/>
                    <a:gd name="T1" fmla="*/ 0 h 141"/>
                    <a:gd name="T2" fmla="*/ 0 w 114"/>
                    <a:gd name="T3" fmla="*/ 86 h 141"/>
                    <a:gd name="T4" fmla="*/ 55 w 114"/>
                    <a:gd name="T5" fmla="*/ 141 h 141"/>
                    <a:gd name="T6" fmla="*/ 114 w 114"/>
                    <a:gd name="T7" fmla="*/ 0 h 141"/>
                    <a:gd name="T8" fmla="*/ 36 w 114"/>
                    <a:gd name="T9" fmla="*/ 0 h 1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4" h="141">
                      <a:moveTo>
                        <a:pt x="36" y="0"/>
                      </a:moveTo>
                      <a:cubicBezTo>
                        <a:pt x="36" y="34"/>
                        <a:pt x="22" y="64"/>
                        <a:pt x="0" y="86"/>
                      </a:cubicBezTo>
                      <a:cubicBezTo>
                        <a:pt x="55" y="141"/>
                        <a:pt x="55" y="141"/>
                        <a:pt x="55" y="141"/>
                      </a:cubicBezTo>
                      <a:cubicBezTo>
                        <a:pt x="91" y="105"/>
                        <a:pt x="114" y="55"/>
                        <a:pt x="114" y="0"/>
                      </a:cubicBezTo>
                      <a:lnTo>
                        <a:pt x="36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6" name="Freeform 40">
                  <a:extLst>
                    <a:ext uri="{FF2B5EF4-FFF2-40B4-BE49-F238E27FC236}">
                      <a16:creationId xmlns:a16="http://schemas.microsoft.com/office/drawing/2014/main" id="{F958FD02-D18C-8343-8075-EF43607C8E5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591650" y="3428999"/>
                  <a:ext cx="348456" cy="587479"/>
                </a:xfrm>
                <a:custGeom>
                  <a:avLst/>
                  <a:gdLst>
                    <a:gd name="T0" fmla="*/ 0 w 51"/>
                    <a:gd name="T1" fmla="*/ 71 h 86"/>
                    <a:gd name="T2" fmla="*/ 15 w 51"/>
                    <a:gd name="T3" fmla="*/ 86 h 86"/>
                    <a:gd name="T4" fmla="*/ 51 w 51"/>
                    <a:gd name="T5" fmla="*/ 0 h 86"/>
                    <a:gd name="T6" fmla="*/ 29 w 51"/>
                    <a:gd name="T7" fmla="*/ 0 h 86"/>
                    <a:gd name="T8" fmla="*/ 0 w 51"/>
                    <a:gd name="T9" fmla="*/ 71 h 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1" h="86">
                      <a:moveTo>
                        <a:pt x="0" y="71"/>
                      </a:moveTo>
                      <a:cubicBezTo>
                        <a:pt x="15" y="86"/>
                        <a:pt x="15" y="86"/>
                        <a:pt x="15" y="86"/>
                      </a:cubicBezTo>
                      <a:cubicBezTo>
                        <a:pt x="37" y="64"/>
                        <a:pt x="51" y="34"/>
                        <a:pt x="51" y="0"/>
                      </a:cubicBezTo>
                      <a:cubicBezTo>
                        <a:pt x="29" y="0"/>
                        <a:pt x="29" y="0"/>
                        <a:pt x="29" y="0"/>
                      </a:cubicBezTo>
                      <a:cubicBezTo>
                        <a:pt x="29" y="28"/>
                        <a:pt x="18" y="53"/>
                        <a:pt x="0" y="71"/>
                      </a:cubicBezTo>
                      <a:close/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63" name="Group 162">
                <a:extLst>
                  <a:ext uri="{FF2B5EF4-FFF2-40B4-BE49-F238E27FC236}">
                    <a16:creationId xmlns:a16="http://schemas.microsoft.com/office/drawing/2014/main" id="{005D74E8-30B9-1F4E-8675-B2DC03A45584}"/>
                  </a:ext>
                </a:extLst>
              </p:cNvPr>
              <p:cNvGrpSpPr/>
              <p:nvPr/>
            </p:nvGrpSpPr>
            <p:grpSpPr>
              <a:xfrm>
                <a:off x="6104964" y="3990560"/>
                <a:ext cx="1123121" cy="1025208"/>
                <a:chOff x="6104964" y="3990560"/>
                <a:chExt cx="1123121" cy="1025208"/>
              </a:xfrm>
              <a:effectLst>
                <a:outerShdw blurRad="660400" dist="2540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173" name="Freeform 33">
                  <a:extLst>
                    <a:ext uri="{FF2B5EF4-FFF2-40B4-BE49-F238E27FC236}">
                      <a16:creationId xmlns:a16="http://schemas.microsoft.com/office/drawing/2014/main" id="{76D2E9B1-6808-2641-B22B-6119C86E932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04964" y="4114391"/>
                  <a:ext cx="1123121" cy="901377"/>
                </a:xfrm>
                <a:custGeom>
                  <a:avLst/>
                  <a:gdLst>
                    <a:gd name="T0" fmla="*/ 0 w 164"/>
                    <a:gd name="T1" fmla="*/ 42 h 132"/>
                    <a:gd name="T2" fmla="*/ 0 w 164"/>
                    <a:gd name="T3" fmla="*/ 132 h 132"/>
                    <a:gd name="T4" fmla="*/ 164 w 164"/>
                    <a:gd name="T5" fmla="*/ 64 h 132"/>
                    <a:gd name="T6" fmla="*/ 100 w 164"/>
                    <a:gd name="T7" fmla="*/ 0 h 132"/>
                    <a:gd name="T8" fmla="*/ 0 w 164"/>
                    <a:gd name="T9" fmla="*/ 42 h 1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64" h="132">
                      <a:moveTo>
                        <a:pt x="0" y="42"/>
                      </a:moveTo>
                      <a:cubicBezTo>
                        <a:pt x="0" y="132"/>
                        <a:pt x="0" y="132"/>
                        <a:pt x="0" y="132"/>
                      </a:cubicBezTo>
                      <a:cubicBezTo>
                        <a:pt x="64" y="132"/>
                        <a:pt x="122" y="106"/>
                        <a:pt x="164" y="64"/>
                      </a:cubicBezTo>
                      <a:cubicBezTo>
                        <a:pt x="100" y="0"/>
                        <a:pt x="100" y="0"/>
                        <a:pt x="100" y="0"/>
                      </a:cubicBezTo>
                      <a:cubicBezTo>
                        <a:pt x="75" y="26"/>
                        <a:pt x="39" y="42"/>
                        <a:pt x="0" y="42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4" name="Freeform 43">
                  <a:extLst>
                    <a:ext uri="{FF2B5EF4-FFF2-40B4-BE49-F238E27FC236}">
                      <a16:creationId xmlns:a16="http://schemas.microsoft.com/office/drawing/2014/main" id="{A31BE9CD-D0BA-CB42-9223-38D5E84A207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04964" y="3990560"/>
                  <a:ext cx="685392" cy="411811"/>
                </a:xfrm>
                <a:custGeom>
                  <a:avLst/>
                  <a:gdLst>
                    <a:gd name="T0" fmla="*/ 0 w 100"/>
                    <a:gd name="T1" fmla="*/ 34 h 60"/>
                    <a:gd name="T2" fmla="*/ 0 w 100"/>
                    <a:gd name="T3" fmla="*/ 60 h 60"/>
                    <a:gd name="T4" fmla="*/ 100 w 100"/>
                    <a:gd name="T5" fmla="*/ 18 h 60"/>
                    <a:gd name="T6" fmla="*/ 82 w 100"/>
                    <a:gd name="T7" fmla="*/ 0 h 60"/>
                    <a:gd name="T8" fmla="*/ 0 w 100"/>
                    <a:gd name="T9" fmla="*/ 34 h 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0" h="60">
                      <a:moveTo>
                        <a:pt x="0" y="34"/>
                      </a:moveTo>
                      <a:cubicBezTo>
                        <a:pt x="0" y="60"/>
                        <a:pt x="0" y="60"/>
                        <a:pt x="0" y="60"/>
                      </a:cubicBezTo>
                      <a:cubicBezTo>
                        <a:pt x="39" y="60"/>
                        <a:pt x="75" y="44"/>
                        <a:pt x="100" y="18"/>
                      </a:cubicBezTo>
                      <a:cubicBezTo>
                        <a:pt x="82" y="0"/>
                        <a:pt x="82" y="0"/>
                        <a:pt x="82" y="0"/>
                      </a:cubicBezTo>
                      <a:cubicBezTo>
                        <a:pt x="61" y="21"/>
                        <a:pt x="32" y="34"/>
                        <a:pt x="0" y="34"/>
                      </a:cubicBezTo>
                      <a:close/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64" name="Group 163">
                <a:extLst>
                  <a:ext uri="{FF2B5EF4-FFF2-40B4-BE49-F238E27FC236}">
                    <a16:creationId xmlns:a16="http://schemas.microsoft.com/office/drawing/2014/main" id="{B551BAC3-D8BD-9946-AAB6-D257812A1D8A}"/>
                  </a:ext>
                </a:extLst>
              </p:cNvPr>
              <p:cNvGrpSpPr/>
              <p:nvPr/>
            </p:nvGrpSpPr>
            <p:grpSpPr>
              <a:xfrm>
                <a:off x="5140231" y="3915685"/>
                <a:ext cx="964733" cy="881218"/>
                <a:chOff x="5140231" y="3915685"/>
                <a:chExt cx="964733" cy="881218"/>
              </a:xfrm>
              <a:effectLst>
                <a:outerShdw blurRad="660400" dist="2540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171" name="Freeform 35">
                  <a:extLst>
                    <a:ext uri="{FF2B5EF4-FFF2-40B4-BE49-F238E27FC236}">
                      <a16:creationId xmlns:a16="http://schemas.microsoft.com/office/drawing/2014/main" id="{AE45A980-5EC5-FF43-8DF1-CB122FDF170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140231" y="4016478"/>
                  <a:ext cx="964733" cy="780425"/>
                </a:xfrm>
                <a:custGeom>
                  <a:avLst/>
                  <a:gdLst>
                    <a:gd name="T0" fmla="*/ 55 w 141"/>
                    <a:gd name="T1" fmla="*/ 0 h 114"/>
                    <a:gd name="T2" fmla="*/ 0 w 141"/>
                    <a:gd name="T3" fmla="*/ 55 h 114"/>
                    <a:gd name="T4" fmla="*/ 141 w 141"/>
                    <a:gd name="T5" fmla="*/ 114 h 114"/>
                    <a:gd name="T6" fmla="*/ 141 w 141"/>
                    <a:gd name="T7" fmla="*/ 36 h 114"/>
                    <a:gd name="T8" fmla="*/ 55 w 141"/>
                    <a:gd name="T9" fmla="*/ 0 h 1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41" h="114">
                      <a:moveTo>
                        <a:pt x="55" y="0"/>
                      </a:moveTo>
                      <a:cubicBezTo>
                        <a:pt x="0" y="55"/>
                        <a:pt x="0" y="55"/>
                        <a:pt x="0" y="55"/>
                      </a:cubicBezTo>
                      <a:cubicBezTo>
                        <a:pt x="36" y="91"/>
                        <a:pt x="86" y="114"/>
                        <a:pt x="141" y="114"/>
                      </a:cubicBezTo>
                      <a:cubicBezTo>
                        <a:pt x="141" y="36"/>
                        <a:pt x="141" y="36"/>
                        <a:pt x="141" y="36"/>
                      </a:cubicBezTo>
                      <a:cubicBezTo>
                        <a:pt x="107" y="36"/>
                        <a:pt x="77" y="22"/>
                        <a:pt x="55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2" name="Freeform 41">
                  <a:extLst>
                    <a:ext uri="{FF2B5EF4-FFF2-40B4-BE49-F238E27FC236}">
                      <a16:creationId xmlns:a16="http://schemas.microsoft.com/office/drawing/2014/main" id="{31EDAAB2-122F-6E43-920C-927BC2BF1CE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17485" y="3915685"/>
                  <a:ext cx="587479" cy="348456"/>
                </a:xfrm>
                <a:custGeom>
                  <a:avLst/>
                  <a:gdLst>
                    <a:gd name="T0" fmla="*/ 15 w 86"/>
                    <a:gd name="T1" fmla="*/ 0 h 51"/>
                    <a:gd name="T2" fmla="*/ 0 w 86"/>
                    <a:gd name="T3" fmla="*/ 15 h 51"/>
                    <a:gd name="T4" fmla="*/ 86 w 86"/>
                    <a:gd name="T5" fmla="*/ 51 h 51"/>
                    <a:gd name="T6" fmla="*/ 86 w 86"/>
                    <a:gd name="T7" fmla="*/ 29 h 51"/>
                    <a:gd name="T8" fmla="*/ 15 w 86"/>
                    <a:gd name="T9" fmla="*/ 0 h 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6" h="51">
                      <a:moveTo>
                        <a:pt x="15" y="0"/>
                      </a:moveTo>
                      <a:cubicBezTo>
                        <a:pt x="0" y="15"/>
                        <a:pt x="0" y="15"/>
                        <a:pt x="0" y="15"/>
                      </a:cubicBezTo>
                      <a:cubicBezTo>
                        <a:pt x="22" y="37"/>
                        <a:pt x="52" y="51"/>
                        <a:pt x="86" y="51"/>
                      </a:cubicBezTo>
                      <a:cubicBezTo>
                        <a:pt x="86" y="29"/>
                        <a:pt x="86" y="29"/>
                        <a:pt x="86" y="29"/>
                      </a:cubicBezTo>
                      <a:cubicBezTo>
                        <a:pt x="58" y="29"/>
                        <a:pt x="33" y="18"/>
                        <a:pt x="15" y="0"/>
                      </a:cubicBezTo>
                      <a:close/>
                    </a:path>
                  </a:pathLst>
                </a:cu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65" name="Group 164">
                <a:extLst>
                  <a:ext uri="{FF2B5EF4-FFF2-40B4-BE49-F238E27FC236}">
                    <a16:creationId xmlns:a16="http://schemas.microsoft.com/office/drawing/2014/main" id="{BA5EE101-C874-334A-9D28-CBC4A92980DB}"/>
                  </a:ext>
                </a:extLst>
              </p:cNvPr>
              <p:cNvGrpSpPr/>
              <p:nvPr/>
            </p:nvGrpSpPr>
            <p:grpSpPr>
              <a:xfrm>
                <a:off x="4518195" y="3428999"/>
                <a:ext cx="1025208" cy="1123121"/>
                <a:chOff x="4518195" y="3428999"/>
                <a:chExt cx="1025208" cy="1123121"/>
              </a:xfrm>
              <a:effectLst>
                <a:outerShdw blurRad="660400" dist="2540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169" name="Freeform 168">
                  <a:extLst>
                    <a:ext uri="{FF2B5EF4-FFF2-40B4-BE49-F238E27FC236}">
                      <a16:creationId xmlns:a16="http://schemas.microsoft.com/office/drawing/2014/main" id="{2BCE6248-3121-B94C-A63F-C0B0655B193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18195" y="3428999"/>
                  <a:ext cx="901377" cy="1123121"/>
                </a:xfrm>
                <a:custGeom>
                  <a:avLst/>
                  <a:gdLst>
                    <a:gd name="T0" fmla="*/ 90 w 132"/>
                    <a:gd name="T1" fmla="*/ 0 h 164"/>
                    <a:gd name="T2" fmla="*/ 0 w 132"/>
                    <a:gd name="T3" fmla="*/ 0 h 164"/>
                    <a:gd name="T4" fmla="*/ 68 w 132"/>
                    <a:gd name="T5" fmla="*/ 164 h 164"/>
                    <a:gd name="T6" fmla="*/ 132 w 132"/>
                    <a:gd name="T7" fmla="*/ 100 h 164"/>
                    <a:gd name="T8" fmla="*/ 90 w 132"/>
                    <a:gd name="T9" fmla="*/ 0 h 1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2" h="164">
                      <a:moveTo>
                        <a:pt x="9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64"/>
                        <a:pt x="26" y="122"/>
                        <a:pt x="68" y="164"/>
                      </a:cubicBezTo>
                      <a:cubicBezTo>
                        <a:pt x="132" y="100"/>
                        <a:pt x="132" y="100"/>
                        <a:pt x="132" y="100"/>
                      </a:cubicBezTo>
                      <a:cubicBezTo>
                        <a:pt x="106" y="75"/>
                        <a:pt x="90" y="39"/>
                        <a:pt x="90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0" name="Freeform 38">
                  <a:extLst>
                    <a:ext uri="{FF2B5EF4-FFF2-40B4-BE49-F238E27FC236}">
                      <a16:creationId xmlns:a16="http://schemas.microsoft.com/office/drawing/2014/main" id="{ABCA32CA-AD03-0F45-A9E8-FC94997617C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134472" y="3428999"/>
                  <a:ext cx="408931" cy="685392"/>
                </a:xfrm>
                <a:custGeom>
                  <a:avLst/>
                  <a:gdLst>
                    <a:gd name="T0" fmla="*/ 26 w 60"/>
                    <a:gd name="T1" fmla="*/ 0 h 100"/>
                    <a:gd name="T2" fmla="*/ 0 w 60"/>
                    <a:gd name="T3" fmla="*/ 0 h 100"/>
                    <a:gd name="T4" fmla="*/ 42 w 60"/>
                    <a:gd name="T5" fmla="*/ 100 h 100"/>
                    <a:gd name="T6" fmla="*/ 60 w 60"/>
                    <a:gd name="T7" fmla="*/ 82 h 100"/>
                    <a:gd name="T8" fmla="*/ 26 w 60"/>
                    <a:gd name="T9" fmla="*/ 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0" h="100">
                      <a:moveTo>
                        <a:pt x="26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39"/>
                        <a:pt x="16" y="75"/>
                        <a:pt x="42" y="100"/>
                      </a:cubicBezTo>
                      <a:cubicBezTo>
                        <a:pt x="60" y="82"/>
                        <a:pt x="60" y="82"/>
                        <a:pt x="60" y="82"/>
                      </a:cubicBezTo>
                      <a:cubicBezTo>
                        <a:pt x="39" y="61"/>
                        <a:pt x="26" y="32"/>
                        <a:pt x="26" y="0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66" name="Group 165">
                <a:extLst>
                  <a:ext uri="{FF2B5EF4-FFF2-40B4-BE49-F238E27FC236}">
                    <a16:creationId xmlns:a16="http://schemas.microsoft.com/office/drawing/2014/main" id="{3C72B33B-EE70-9B48-AEEB-42F1AF755251}"/>
                  </a:ext>
                </a:extLst>
              </p:cNvPr>
              <p:cNvGrpSpPr/>
              <p:nvPr/>
            </p:nvGrpSpPr>
            <p:grpSpPr>
              <a:xfrm>
                <a:off x="4737060" y="2464266"/>
                <a:ext cx="881218" cy="964733"/>
                <a:chOff x="4737060" y="2464266"/>
                <a:chExt cx="881218" cy="964733"/>
              </a:xfrm>
              <a:effectLst>
                <a:outerShdw blurRad="660400" dist="2540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167" name="Freeform 28">
                  <a:extLst>
                    <a:ext uri="{FF2B5EF4-FFF2-40B4-BE49-F238E27FC236}">
                      <a16:creationId xmlns:a16="http://schemas.microsoft.com/office/drawing/2014/main" id="{0F213E02-6FE1-0345-96CD-1D0C28A4579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37060" y="2464266"/>
                  <a:ext cx="771786" cy="964733"/>
                </a:xfrm>
                <a:custGeom>
                  <a:avLst/>
                  <a:gdLst>
                    <a:gd name="T0" fmla="*/ 113 w 113"/>
                    <a:gd name="T1" fmla="*/ 55 h 141"/>
                    <a:gd name="T2" fmla="*/ 59 w 113"/>
                    <a:gd name="T3" fmla="*/ 0 h 141"/>
                    <a:gd name="T4" fmla="*/ 0 w 113"/>
                    <a:gd name="T5" fmla="*/ 141 h 141"/>
                    <a:gd name="T6" fmla="*/ 78 w 113"/>
                    <a:gd name="T7" fmla="*/ 141 h 141"/>
                    <a:gd name="T8" fmla="*/ 113 w 113"/>
                    <a:gd name="T9" fmla="*/ 55 h 1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3" h="141">
                      <a:moveTo>
                        <a:pt x="113" y="55"/>
                      </a:moveTo>
                      <a:cubicBezTo>
                        <a:pt x="59" y="0"/>
                        <a:pt x="59" y="0"/>
                        <a:pt x="59" y="0"/>
                      </a:cubicBezTo>
                      <a:cubicBezTo>
                        <a:pt x="22" y="36"/>
                        <a:pt x="0" y="86"/>
                        <a:pt x="0" y="141"/>
                      </a:cubicBezTo>
                      <a:cubicBezTo>
                        <a:pt x="78" y="141"/>
                        <a:pt x="78" y="141"/>
                        <a:pt x="78" y="141"/>
                      </a:cubicBezTo>
                      <a:cubicBezTo>
                        <a:pt x="78" y="107"/>
                        <a:pt x="91" y="77"/>
                        <a:pt x="113" y="55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8" name="Freeform 36">
                  <a:extLst>
                    <a:ext uri="{FF2B5EF4-FFF2-40B4-BE49-F238E27FC236}">
                      <a16:creationId xmlns:a16="http://schemas.microsoft.com/office/drawing/2014/main" id="{6EE485A6-8893-8748-8958-23237EEB974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69822" y="2841520"/>
                  <a:ext cx="348456" cy="587479"/>
                </a:xfrm>
                <a:custGeom>
                  <a:avLst/>
                  <a:gdLst>
                    <a:gd name="T0" fmla="*/ 51 w 51"/>
                    <a:gd name="T1" fmla="*/ 15 h 86"/>
                    <a:gd name="T2" fmla="*/ 36 w 51"/>
                    <a:gd name="T3" fmla="*/ 0 h 86"/>
                    <a:gd name="T4" fmla="*/ 0 w 51"/>
                    <a:gd name="T5" fmla="*/ 86 h 86"/>
                    <a:gd name="T6" fmla="*/ 22 w 51"/>
                    <a:gd name="T7" fmla="*/ 86 h 86"/>
                    <a:gd name="T8" fmla="*/ 51 w 51"/>
                    <a:gd name="T9" fmla="*/ 15 h 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1" h="86">
                      <a:moveTo>
                        <a:pt x="51" y="15"/>
                      </a:moveTo>
                      <a:cubicBezTo>
                        <a:pt x="36" y="0"/>
                        <a:pt x="36" y="0"/>
                        <a:pt x="36" y="0"/>
                      </a:cubicBezTo>
                      <a:cubicBezTo>
                        <a:pt x="14" y="22"/>
                        <a:pt x="0" y="52"/>
                        <a:pt x="0" y="86"/>
                      </a:cubicBezTo>
                      <a:cubicBezTo>
                        <a:pt x="22" y="86"/>
                        <a:pt x="22" y="86"/>
                        <a:pt x="22" y="86"/>
                      </a:cubicBezTo>
                      <a:cubicBezTo>
                        <a:pt x="22" y="58"/>
                        <a:pt x="33" y="33"/>
                        <a:pt x="51" y="15"/>
                      </a:cubicBezTo>
                      <a:close/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  <p:sp>
          <p:nvSpPr>
            <p:cNvPr id="156" name="Text Placeholder 33">
              <a:extLst>
                <a:ext uri="{FF2B5EF4-FFF2-40B4-BE49-F238E27FC236}">
                  <a16:creationId xmlns:a16="http://schemas.microsoft.com/office/drawing/2014/main" id="{98CE5C24-A9E4-284E-B45A-13A13A44F392}"/>
                </a:ext>
              </a:extLst>
            </p:cNvPr>
            <p:cNvSpPr txBox="1">
              <a:spLocks/>
            </p:cNvSpPr>
            <p:nvPr/>
          </p:nvSpPr>
          <p:spPr>
            <a:xfrm>
              <a:off x="5478788" y="3011525"/>
              <a:ext cx="1171173" cy="316320"/>
            </a:xfrm>
            <a:prstGeom prst="rect">
              <a:avLst/>
            </a:prstGeom>
          </p:spPr>
          <p:txBody>
            <a:bodyPr lIns="0" tIns="0" rIns="0" bIns="0"/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30000"/>
                </a:lnSpc>
                <a:buNone/>
              </a:pPr>
              <a:r>
                <a:rPr lang="en-US" sz="1400">
                  <a:solidFill>
                    <a:schemeClr val="accent1"/>
                  </a:solidFill>
                  <a:latin typeface="Source Sans Pro Light" panose="020B0403030403020204" pitchFamily="34" charset="0"/>
                </a:rPr>
                <a:t>CUSTOMER SEGMENTS BASED ON RFM COMBINATION</a:t>
              </a:r>
            </a:p>
            <a:p>
              <a:pPr marL="0" indent="0" algn="ctr">
                <a:lnSpc>
                  <a:spcPct val="130000"/>
                </a:lnSpc>
                <a:buNone/>
              </a:pPr>
              <a:r>
                <a:rPr lang="en-US" sz="1400">
                  <a:solidFill>
                    <a:schemeClr val="accent1"/>
                  </a:solidFill>
                  <a:latin typeface="Source Sans Pro Light" panose="020B0403030403020204" pitchFamily="34" charset="0"/>
                </a:rPr>
                <a:t>EXAMPLES: 444, 213</a:t>
              </a:r>
            </a:p>
          </p:txBody>
        </p:sp>
      </p:grpSp>
      <p:sp>
        <p:nvSpPr>
          <p:cNvPr id="183" name="Rounded Rectangle 3">
            <a:extLst>
              <a:ext uri="{FF2B5EF4-FFF2-40B4-BE49-F238E27FC236}">
                <a16:creationId xmlns:a16="http://schemas.microsoft.com/office/drawing/2014/main" id="{79498ABA-6B9A-4923-9584-EFBFD55A5C1A}"/>
              </a:ext>
            </a:extLst>
          </p:cNvPr>
          <p:cNvSpPr/>
          <p:nvPr/>
        </p:nvSpPr>
        <p:spPr>
          <a:xfrm>
            <a:off x="422500" y="1074840"/>
            <a:ext cx="2270300" cy="1189518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latin typeface="+mj-lt"/>
            </a:endParaRPr>
          </a:p>
        </p:txBody>
      </p:sp>
      <p:sp>
        <p:nvSpPr>
          <p:cNvPr id="184" name="Rounded Rectangle 4">
            <a:extLst>
              <a:ext uri="{FF2B5EF4-FFF2-40B4-BE49-F238E27FC236}">
                <a16:creationId xmlns:a16="http://schemas.microsoft.com/office/drawing/2014/main" id="{E81A5EC3-69B1-4BD4-8B36-905030F081F2}"/>
              </a:ext>
            </a:extLst>
          </p:cNvPr>
          <p:cNvSpPr/>
          <p:nvPr/>
        </p:nvSpPr>
        <p:spPr>
          <a:xfrm>
            <a:off x="422500" y="2537478"/>
            <a:ext cx="2272456" cy="1189518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latin typeface="+mj-lt"/>
            </a:endParaRPr>
          </a:p>
        </p:txBody>
      </p:sp>
      <p:sp>
        <p:nvSpPr>
          <p:cNvPr id="185" name="Rounded Rectangle 5">
            <a:extLst>
              <a:ext uri="{FF2B5EF4-FFF2-40B4-BE49-F238E27FC236}">
                <a16:creationId xmlns:a16="http://schemas.microsoft.com/office/drawing/2014/main" id="{1CA75EC9-FC51-4908-8172-39F1986E7688}"/>
              </a:ext>
            </a:extLst>
          </p:cNvPr>
          <p:cNvSpPr/>
          <p:nvPr/>
        </p:nvSpPr>
        <p:spPr>
          <a:xfrm>
            <a:off x="417632" y="5519597"/>
            <a:ext cx="2280036" cy="1189518"/>
          </a:xfrm>
          <a:prstGeom prst="roundRect">
            <a:avLst>
              <a:gd name="adj" fmla="val 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latin typeface="+mj-lt"/>
            </a:endParaRPr>
          </a:p>
        </p:txBody>
      </p:sp>
      <p:sp>
        <p:nvSpPr>
          <p:cNvPr id="186" name="Rounded Rectangle 6">
            <a:extLst>
              <a:ext uri="{FF2B5EF4-FFF2-40B4-BE49-F238E27FC236}">
                <a16:creationId xmlns:a16="http://schemas.microsoft.com/office/drawing/2014/main" id="{95C8015B-7EAF-4DFF-8A2A-96B4F7117495}"/>
              </a:ext>
            </a:extLst>
          </p:cNvPr>
          <p:cNvSpPr/>
          <p:nvPr/>
        </p:nvSpPr>
        <p:spPr>
          <a:xfrm>
            <a:off x="426363" y="4000116"/>
            <a:ext cx="2272456" cy="1189518"/>
          </a:xfrm>
          <a:prstGeom prst="roundRect">
            <a:avLst>
              <a:gd name="adj" fmla="val 0"/>
            </a:avLst>
          </a:prstGeom>
          <a:solidFill>
            <a:schemeClr val="accent3"/>
          </a:solidFill>
          <a:ln>
            <a:noFill/>
          </a:ln>
          <a:effectLst>
            <a:outerShdw blurRad="2032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latin typeface="+mj-lt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890476" y="1087180"/>
            <a:ext cx="1334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KINGPIN</a:t>
            </a:r>
            <a:endParaRPr lang="en-IN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602609" y="1407989"/>
            <a:ext cx="19100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>
                <a:solidFill>
                  <a:schemeClr val="bg1"/>
                </a:solidFill>
              </a:rPr>
              <a:t>Best Spenders</a:t>
            </a:r>
            <a:endParaRPr lang="en-IN" sz="1100" b="1">
              <a:solidFill>
                <a:schemeClr val="bg1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637267" y="1592993"/>
            <a:ext cx="180457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>
                <a:solidFill>
                  <a:schemeClr val="bg1"/>
                </a:solidFill>
              </a:rPr>
              <a:t>R = 1, 2, 3, 4</a:t>
            </a:r>
          </a:p>
          <a:p>
            <a:pPr algn="ctr"/>
            <a:r>
              <a:rPr lang="en-US" sz="1100">
                <a:solidFill>
                  <a:schemeClr val="bg1"/>
                </a:solidFill>
              </a:rPr>
              <a:t>F = 1, 2, 3, 4</a:t>
            </a:r>
          </a:p>
          <a:p>
            <a:pPr algn="ctr"/>
            <a:r>
              <a:rPr lang="en-US" sz="1100">
                <a:solidFill>
                  <a:schemeClr val="bg1"/>
                </a:solidFill>
              </a:rPr>
              <a:t>M = 4</a:t>
            </a:r>
            <a:endParaRPr lang="en-IN" sz="1100">
              <a:solidFill>
                <a:schemeClr val="bg1"/>
              </a:solidFill>
            </a:endParaRPr>
          </a:p>
        </p:txBody>
      </p:sp>
      <p:sp>
        <p:nvSpPr>
          <p:cNvPr id="187" name="TextBox 186"/>
          <p:cNvSpPr txBox="1"/>
          <p:nvPr/>
        </p:nvSpPr>
        <p:spPr>
          <a:xfrm>
            <a:off x="890476" y="2579249"/>
            <a:ext cx="1334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LORD</a:t>
            </a:r>
            <a:endParaRPr lang="en-IN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8" name="TextBox 187"/>
          <p:cNvSpPr txBox="1"/>
          <p:nvPr/>
        </p:nvSpPr>
        <p:spPr>
          <a:xfrm>
            <a:off x="602609" y="2900058"/>
            <a:ext cx="19100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>
                <a:solidFill>
                  <a:schemeClr val="bg1"/>
                </a:solidFill>
              </a:rPr>
              <a:t>Best Customers</a:t>
            </a:r>
            <a:endParaRPr lang="en-IN" sz="1100" b="1">
              <a:solidFill>
                <a:schemeClr val="bg1"/>
              </a:solidFill>
            </a:endParaRPr>
          </a:p>
        </p:txBody>
      </p:sp>
      <p:sp>
        <p:nvSpPr>
          <p:cNvPr id="189" name="TextBox 188"/>
          <p:cNvSpPr txBox="1"/>
          <p:nvPr/>
        </p:nvSpPr>
        <p:spPr>
          <a:xfrm>
            <a:off x="637267" y="3085062"/>
            <a:ext cx="180457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>
                <a:solidFill>
                  <a:schemeClr val="bg1"/>
                </a:solidFill>
              </a:rPr>
              <a:t>R = 4</a:t>
            </a:r>
          </a:p>
          <a:p>
            <a:pPr algn="ctr"/>
            <a:r>
              <a:rPr lang="en-US" sz="1100">
                <a:solidFill>
                  <a:schemeClr val="bg1"/>
                </a:solidFill>
              </a:rPr>
              <a:t>F = 4</a:t>
            </a:r>
          </a:p>
          <a:p>
            <a:pPr algn="ctr"/>
            <a:r>
              <a:rPr lang="en-US" sz="1100">
                <a:solidFill>
                  <a:schemeClr val="bg1"/>
                </a:solidFill>
              </a:rPr>
              <a:t>M = 4</a:t>
            </a:r>
            <a:endParaRPr lang="en-IN" sz="1100">
              <a:solidFill>
                <a:schemeClr val="bg1"/>
              </a:solidFill>
            </a:endParaRPr>
          </a:p>
        </p:txBody>
      </p:sp>
      <p:sp>
        <p:nvSpPr>
          <p:cNvPr id="190" name="TextBox 189"/>
          <p:cNvSpPr txBox="1"/>
          <p:nvPr/>
        </p:nvSpPr>
        <p:spPr>
          <a:xfrm>
            <a:off x="890476" y="4065584"/>
            <a:ext cx="1334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KNIGHT</a:t>
            </a:r>
            <a:endParaRPr lang="en-IN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1" name="TextBox 190"/>
          <p:cNvSpPr txBox="1"/>
          <p:nvPr/>
        </p:nvSpPr>
        <p:spPr>
          <a:xfrm>
            <a:off x="602609" y="4386393"/>
            <a:ext cx="19100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>
                <a:solidFill>
                  <a:schemeClr val="bg1"/>
                </a:solidFill>
              </a:rPr>
              <a:t>Loyal customers</a:t>
            </a:r>
            <a:endParaRPr lang="en-IN" sz="1100" b="1">
              <a:solidFill>
                <a:schemeClr val="bg1"/>
              </a:solidFill>
            </a:endParaRPr>
          </a:p>
        </p:txBody>
      </p:sp>
      <p:sp>
        <p:nvSpPr>
          <p:cNvPr id="192" name="TextBox 191"/>
          <p:cNvSpPr txBox="1"/>
          <p:nvPr/>
        </p:nvSpPr>
        <p:spPr>
          <a:xfrm>
            <a:off x="637267" y="4571397"/>
            <a:ext cx="180457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>
                <a:solidFill>
                  <a:schemeClr val="bg1"/>
                </a:solidFill>
              </a:rPr>
              <a:t>R = 3, 4</a:t>
            </a:r>
          </a:p>
          <a:p>
            <a:pPr algn="ctr"/>
            <a:r>
              <a:rPr lang="en-US" sz="1100">
                <a:solidFill>
                  <a:schemeClr val="bg1"/>
                </a:solidFill>
              </a:rPr>
              <a:t>F = 3, 4</a:t>
            </a:r>
          </a:p>
          <a:p>
            <a:pPr algn="ctr"/>
            <a:r>
              <a:rPr lang="en-US" sz="1100">
                <a:solidFill>
                  <a:schemeClr val="bg1"/>
                </a:solidFill>
              </a:rPr>
              <a:t>M = 3, 4</a:t>
            </a:r>
            <a:endParaRPr lang="en-IN" sz="1100">
              <a:solidFill>
                <a:schemeClr val="bg1"/>
              </a:solidFill>
            </a:endParaRPr>
          </a:p>
        </p:txBody>
      </p:sp>
      <p:sp>
        <p:nvSpPr>
          <p:cNvPr id="193" name="TextBox 192"/>
          <p:cNvSpPr txBox="1"/>
          <p:nvPr/>
        </p:nvSpPr>
        <p:spPr>
          <a:xfrm>
            <a:off x="890476" y="5588593"/>
            <a:ext cx="1334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TRADER</a:t>
            </a:r>
            <a:endParaRPr lang="en-IN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4" name="TextBox 193"/>
          <p:cNvSpPr txBox="1"/>
          <p:nvPr/>
        </p:nvSpPr>
        <p:spPr>
          <a:xfrm>
            <a:off x="602609" y="5909402"/>
            <a:ext cx="19100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>
                <a:solidFill>
                  <a:schemeClr val="bg1"/>
                </a:solidFill>
              </a:rPr>
              <a:t>Less recent, big spenders</a:t>
            </a:r>
            <a:endParaRPr lang="en-IN" sz="1100" b="1">
              <a:solidFill>
                <a:schemeClr val="bg1"/>
              </a:solidFill>
            </a:endParaRPr>
          </a:p>
        </p:txBody>
      </p:sp>
      <p:sp>
        <p:nvSpPr>
          <p:cNvPr id="195" name="TextBox 194"/>
          <p:cNvSpPr txBox="1"/>
          <p:nvPr/>
        </p:nvSpPr>
        <p:spPr>
          <a:xfrm>
            <a:off x="637267" y="6094406"/>
            <a:ext cx="180457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>
                <a:solidFill>
                  <a:schemeClr val="bg1"/>
                </a:solidFill>
              </a:rPr>
              <a:t>R = 1, 2</a:t>
            </a:r>
          </a:p>
          <a:p>
            <a:pPr algn="ctr"/>
            <a:r>
              <a:rPr lang="en-US" sz="1100">
                <a:solidFill>
                  <a:schemeClr val="bg1"/>
                </a:solidFill>
              </a:rPr>
              <a:t>F = 1, 2, 3, 4</a:t>
            </a:r>
          </a:p>
          <a:p>
            <a:pPr algn="ctr"/>
            <a:r>
              <a:rPr lang="en-US" sz="1100">
                <a:solidFill>
                  <a:schemeClr val="bg1"/>
                </a:solidFill>
              </a:rPr>
              <a:t>M = 4</a:t>
            </a:r>
            <a:endParaRPr lang="en-IN" sz="1100">
              <a:solidFill>
                <a:schemeClr val="bg1"/>
              </a:solidFill>
            </a:endParaRPr>
          </a:p>
        </p:txBody>
      </p:sp>
      <p:cxnSp>
        <p:nvCxnSpPr>
          <p:cNvPr id="50" name="Elbow Connector 49"/>
          <p:cNvCxnSpPr/>
          <p:nvPr/>
        </p:nvCxnSpPr>
        <p:spPr>
          <a:xfrm rot="10800000">
            <a:off x="2692803" y="1407991"/>
            <a:ext cx="1886205" cy="526570"/>
          </a:xfrm>
          <a:prstGeom prst="bentConnector3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Elbow Connector 56"/>
          <p:cNvCxnSpPr/>
          <p:nvPr/>
        </p:nvCxnSpPr>
        <p:spPr>
          <a:xfrm rot="10800000">
            <a:off x="2727458" y="2934977"/>
            <a:ext cx="1150780" cy="305331"/>
          </a:xfrm>
          <a:prstGeom prst="bentConnector3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Elbow Connector 199"/>
          <p:cNvCxnSpPr/>
          <p:nvPr/>
        </p:nvCxnSpPr>
        <p:spPr>
          <a:xfrm rot="10800000" flipV="1">
            <a:off x="2727457" y="4571397"/>
            <a:ext cx="611263" cy="389912"/>
          </a:xfrm>
          <a:prstGeom prst="bentConnector3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Elbow Connector 201"/>
          <p:cNvCxnSpPr/>
          <p:nvPr/>
        </p:nvCxnSpPr>
        <p:spPr>
          <a:xfrm rot="10800000" flipV="1">
            <a:off x="2697671" y="6130878"/>
            <a:ext cx="2084171" cy="317334"/>
          </a:xfrm>
          <a:prstGeom prst="bentConnector3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3" name="Rounded Rectangle 3">
            <a:extLst>
              <a:ext uri="{FF2B5EF4-FFF2-40B4-BE49-F238E27FC236}">
                <a16:creationId xmlns:a16="http://schemas.microsoft.com/office/drawing/2014/main" id="{79498ABA-6B9A-4923-9584-EFBFD55A5C1A}"/>
              </a:ext>
            </a:extLst>
          </p:cNvPr>
          <p:cNvSpPr/>
          <p:nvPr/>
        </p:nvSpPr>
        <p:spPr>
          <a:xfrm>
            <a:off x="9199100" y="1078609"/>
            <a:ext cx="2270300" cy="1189518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latin typeface="+mj-lt"/>
            </a:endParaRPr>
          </a:p>
        </p:txBody>
      </p:sp>
      <p:sp>
        <p:nvSpPr>
          <p:cNvPr id="204" name="Rounded Rectangle 4">
            <a:extLst>
              <a:ext uri="{FF2B5EF4-FFF2-40B4-BE49-F238E27FC236}">
                <a16:creationId xmlns:a16="http://schemas.microsoft.com/office/drawing/2014/main" id="{E81A5EC3-69B1-4BD4-8B36-905030F081F2}"/>
              </a:ext>
            </a:extLst>
          </p:cNvPr>
          <p:cNvSpPr/>
          <p:nvPr/>
        </p:nvSpPr>
        <p:spPr>
          <a:xfrm>
            <a:off x="9199100" y="2541247"/>
            <a:ext cx="2272456" cy="1189518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latin typeface="+mj-lt"/>
            </a:endParaRPr>
          </a:p>
        </p:txBody>
      </p:sp>
      <p:sp>
        <p:nvSpPr>
          <p:cNvPr id="205" name="Rounded Rectangle 5">
            <a:extLst>
              <a:ext uri="{FF2B5EF4-FFF2-40B4-BE49-F238E27FC236}">
                <a16:creationId xmlns:a16="http://schemas.microsoft.com/office/drawing/2014/main" id="{1CA75EC9-FC51-4908-8172-39F1986E7688}"/>
              </a:ext>
            </a:extLst>
          </p:cNvPr>
          <p:cNvSpPr/>
          <p:nvPr/>
        </p:nvSpPr>
        <p:spPr>
          <a:xfrm>
            <a:off x="9194232" y="5523366"/>
            <a:ext cx="2280036" cy="1189518"/>
          </a:xfrm>
          <a:prstGeom prst="roundRect">
            <a:avLst>
              <a:gd name="adj" fmla="val 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latin typeface="+mj-lt"/>
            </a:endParaRPr>
          </a:p>
        </p:txBody>
      </p:sp>
      <p:sp>
        <p:nvSpPr>
          <p:cNvPr id="206" name="Rounded Rectangle 6">
            <a:extLst>
              <a:ext uri="{FF2B5EF4-FFF2-40B4-BE49-F238E27FC236}">
                <a16:creationId xmlns:a16="http://schemas.microsoft.com/office/drawing/2014/main" id="{95C8015B-7EAF-4DFF-8A2A-96B4F7117495}"/>
              </a:ext>
            </a:extLst>
          </p:cNvPr>
          <p:cNvSpPr/>
          <p:nvPr/>
        </p:nvSpPr>
        <p:spPr>
          <a:xfrm>
            <a:off x="9202963" y="4003885"/>
            <a:ext cx="2272456" cy="1189518"/>
          </a:xfrm>
          <a:prstGeom prst="roundRect">
            <a:avLst>
              <a:gd name="adj" fmla="val 0"/>
            </a:avLst>
          </a:prstGeom>
          <a:solidFill>
            <a:schemeClr val="accent3"/>
          </a:solidFill>
          <a:ln>
            <a:noFill/>
          </a:ln>
          <a:effectLst>
            <a:outerShdw blurRad="2032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latin typeface="+mj-lt"/>
            </a:endParaRPr>
          </a:p>
        </p:txBody>
      </p:sp>
      <p:sp>
        <p:nvSpPr>
          <p:cNvPr id="207" name="TextBox 206"/>
          <p:cNvSpPr txBox="1"/>
          <p:nvPr/>
        </p:nvSpPr>
        <p:spPr>
          <a:xfrm>
            <a:off x="9667076" y="1090949"/>
            <a:ext cx="1334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NEWBIES</a:t>
            </a:r>
            <a:endParaRPr lang="en-IN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8" name="TextBox 207"/>
          <p:cNvSpPr txBox="1"/>
          <p:nvPr/>
        </p:nvSpPr>
        <p:spPr>
          <a:xfrm>
            <a:off x="9379209" y="1411758"/>
            <a:ext cx="19100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>
                <a:solidFill>
                  <a:schemeClr val="bg1"/>
                </a:solidFill>
              </a:rPr>
              <a:t>New Customers</a:t>
            </a:r>
            <a:endParaRPr lang="en-IN" sz="1100" b="1">
              <a:solidFill>
                <a:schemeClr val="bg1"/>
              </a:solidFill>
            </a:endParaRPr>
          </a:p>
        </p:txBody>
      </p:sp>
      <p:sp>
        <p:nvSpPr>
          <p:cNvPr id="209" name="TextBox 208"/>
          <p:cNvSpPr txBox="1"/>
          <p:nvPr/>
        </p:nvSpPr>
        <p:spPr>
          <a:xfrm>
            <a:off x="9413867" y="1596762"/>
            <a:ext cx="180457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>
                <a:solidFill>
                  <a:schemeClr val="bg1"/>
                </a:solidFill>
              </a:rPr>
              <a:t>R = 4</a:t>
            </a:r>
          </a:p>
          <a:p>
            <a:pPr algn="ctr"/>
            <a:r>
              <a:rPr lang="en-US" sz="1100">
                <a:solidFill>
                  <a:schemeClr val="bg1"/>
                </a:solidFill>
              </a:rPr>
              <a:t>F = 1, 2</a:t>
            </a:r>
          </a:p>
          <a:p>
            <a:pPr algn="ctr"/>
            <a:r>
              <a:rPr lang="en-US" sz="1100">
                <a:solidFill>
                  <a:schemeClr val="bg1"/>
                </a:solidFill>
              </a:rPr>
              <a:t>M = 1, 2</a:t>
            </a:r>
            <a:endParaRPr lang="en-IN" sz="1100">
              <a:solidFill>
                <a:schemeClr val="bg1"/>
              </a:solidFill>
            </a:endParaRPr>
          </a:p>
        </p:txBody>
      </p:sp>
      <p:sp>
        <p:nvSpPr>
          <p:cNvPr id="210" name="TextBox 209"/>
          <p:cNvSpPr txBox="1"/>
          <p:nvPr/>
        </p:nvSpPr>
        <p:spPr>
          <a:xfrm>
            <a:off x="9667076" y="2583018"/>
            <a:ext cx="1334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VILLAGER</a:t>
            </a:r>
            <a:endParaRPr lang="en-IN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1" name="TextBox 210"/>
          <p:cNvSpPr txBox="1"/>
          <p:nvPr/>
        </p:nvSpPr>
        <p:spPr>
          <a:xfrm>
            <a:off x="9379209" y="2903827"/>
            <a:ext cx="19100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>
                <a:solidFill>
                  <a:schemeClr val="bg1"/>
                </a:solidFill>
              </a:rPr>
              <a:t>Low Spenders</a:t>
            </a:r>
            <a:endParaRPr lang="en-IN" sz="1100" b="1">
              <a:solidFill>
                <a:schemeClr val="bg1"/>
              </a:solidFill>
            </a:endParaRPr>
          </a:p>
        </p:txBody>
      </p:sp>
      <p:sp>
        <p:nvSpPr>
          <p:cNvPr id="212" name="TextBox 211"/>
          <p:cNvSpPr txBox="1"/>
          <p:nvPr/>
        </p:nvSpPr>
        <p:spPr>
          <a:xfrm>
            <a:off x="9413867" y="3088831"/>
            <a:ext cx="180457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>
                <a:solidFill>
                  <a:schemeClr val="bg1"/>
                </a:solidFill>
              </a:rPr>
              <a:t>R = 1, 2, 3, 4</a:t>
            </a:r>
          </a:p>
          <a:p>
            <a:pPr algn="ctr"/>
            <a:r>
              <a:rPr lang="en-US" sz="1100">
                <a:solidFill>
                  <a:schemeClr val="bg1"/>
                </a:solidFill>
              </a:rPr>
              <a:t>F = 1, 2, 3, 4</a:t>
            </a:r>
          </a:p>
          <a:p>
            <a:pPr algn="ctr"/>
            <a:r>
              <a:rPr lang="en-US" sz="1100">
                <a:solidFill>
                  <a:schemeClr val="bg1"/>
                </a:solidFill>
              </a:rPr>
              <a:t>M = 1, 2</a:t>
            </a:r>
            <a:endParaRPr lang="en-IN" sz="1100">
              <a:solidFill>
                <a:schemeClr val="bg1"/>
              </a:solidFill>
            </a:endParaRPr>
          </a:p>
        </p:txBody>
      </p:sp>
      <p:sp>
        <p:nvSpPr>
          <p:cNvPr id="213" name="TextBox 212"/>
          <p:cNvSpPr txBox="1"/>
          <p:nvPr/>
        </p:nvSpPr>
        <p:spPr>
          <a:xfrm>
            <a:off x="9667076" y="4069353"/>
            <a:ext cx="1334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CHAMPION</a:t>
            </a:r>
            <a:endParaRPr lang="en-IN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4" name="TextBox 213"/>
          <p:cNvSpPr txBox="1"/>
          <p:nvPr/>
        </p:nvSpPr>
        <p:spPr>
          <a:xfrm>
            <a:off x="9313165" y="4390162"/>
            <a:ext cx="200998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>
                <a:solidFill>
                  <a:schemeClr val="bg1"/>
                </a:solidFill>
              </a:rPr>
              <a:t>Promising Loyal customers</a:t>
            </a:r>
            <a:endParaRPr lang="en-IN" sz="1100" b="1">
              <a:solidFill>
                <a:schemeClr val="bg1"/>
              </a:solidFill>
            </a:endParaRPr>
          </a:p>
        </p:txBody>
      </p:sp>
      <p:sp>
        <p:nvSpPr>
          <p:cNvPr id="215" name="TextBox 214"/>
          <p:cNvSpPr txBox="1"/>
          <p:nvPr/>
        </p:nvSpPr>
        <p:spPr>
          <a:xfrm>
            <a:off x="9413867" y="4575166"/>
            <a:ext cx="180457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>
                <a:solidFill>
                  <a:schemeClr val="bg1"/>
                </a:solidFill>
              </a:rPr>
              <a:t>R = 3, 4</a:t>
            </a:r>
          </a:p>
          <a:p>
            <a:pPr algn="ctr"/>
            <a:r>
              <a:rPr lang="en-US" sz="1100">
                <a:solidFill>
                  <a:schemeClr val="bg1"/>
                </a:solidFill>
              </a:rPr>
              <a:t>F = 3, 4</a:t>
            </a:r>
          </a:p>
          <a:p>
            <a:pPr algn="ctr"/>
            <a:r>
              <a:rPr lang="en-US" sz="1100">
                <a:solidFill>
                  <a:schemeClr val="bg1"/>
                </a:solidFill>
              </a:rPr>
              <a:t>M = 3, 4</a:t>
            </a:r>
            <a:endParaRPr lang="en-IN" sz="1100">
              <a:solidFill>
                <a:schemeClr val="bg1"/>
              </a:solidFill>
            </a:endParaRPr>
          </a:p>
        </p:txBody>
      </p:sp>
      <p:sp>
        <p:nvSpPr>
          <p:cNvPr id="216" name="TextBox 215"/>
          <p:cNvSpPr txBox="1"/>
          <p:nvPr/>
        </p:nvSpPr>
        <p:spPr>
          <a:xfrm>
            <a:off x="9667076" y="5592362"/>
            <a:ext cx="1334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SQUIRE</a:t>
            </a:r>
            <a:endParaRPr lang="en-IN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7" name="TextBox 216"/>
          <p:cNvSpPr txBox="1"/>
          <p:nvPr/>
        </p:nvSpPr>
        <p:spPr>
          <a:xfrm>
            <a:off x="9379209" y="5913171"/>
            <a:ext cx="19100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>
                <a:solidFill>
                  <a:schemeClr val="bg1"/>
                </a:solidFill>
              </a:rPr>
              <a:t>Potential loyal customers</a:t>
            </a:r>
            <a:endParaRPr lang="en-IN" sz="1100" b="1">
              <a:solidFill>
                <a:schemeClr val="bg1"/>
              </a:solidFill>
            </a:endParaRPr>
          </a:p>
        </p:txBody>
      </p:sp>
      <p:sp>
        <p:nvSpPr>
          <p:cNvPr id="218" name="TextBox 217"/>
          <p:cNvSpPr txBox="1"/>
          <p:nvPr/>
        </p:nvSpPr>
        <p:spPr>
          <a:xfrm>
            <a:off x="9413867" y="6098175"/>
            <a:ext cx="180457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>
                <a:solidFill>
                  <a:schemeClr val="bg1"/>
                </a:solidFill>
              </a:rPr>
              <a:t>R = 1, 2, 3, 4</a:t>
            </a:r>
          </a:p>
          <a:p>
            <a:pPr algn="ctr"/>
            <a:r>
              <a:rPr lang="en-US" sz="1100">
                <a:solidFill>
                  <a:schemeClr val="bg1"/>
                </a:solidFill>
              </a:rPr>
              <a:t>F = 2, 3</a:t>
            </a:r>
          </a:p>
          <a:p>
            <a:pPr algn="ctr"/>
            <a:r>
              <a:rPr lang="en-US" sz="1100">
                <a:solidFill>
                  <a:schemeClr val="bg1"/>
                </a:solidFill>
              </a:rPr>
              <a:t>M = 2, 3</a:t>
            </a:r>
            <a:endParaRPr lang="en-IN" sz="1100">
              <a:solidFill>
                <a:schemeClr val="bg1"/>
              </a:solidFill>
            </a:endParaRPr>
          </a:p>
        </p:txBody>
      </p:sp>
      <p:cxnSp>
        <p:nvCxnSpPr>
          <p:cNvPr id="220" name="Elbow Connector 219"/>
          <p:cNvCxnSpPr/>
          <p:nvPr/>
        </p:nvCxnSpPr>
        <p:spPr>
          <a:xfrm flipV="1">
            <a:off x="6566574" y="1456513"/>
            <a:ext cx="2627658" cy="668012"/>
          </a:xfrm>
          <a:prstGeom prst="bentConnector3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Elbow Connector 221"/>
          <p:cNvCxnSpPr>
            <a:endCxn id="204" idx="1"/>
          </p:cNvCxnSpPr>
          <p:nvPr/>
        </p:nvCxnSpPr>
        <p:spPr>
          <a:xfrm>
            <a:off x="7938411" y="2895762"/>
            <a:ext cx="1260689" cy="240244"/>
          </a:xfrm>
          <a:prstGeom prst="bentConnector3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Elbow Connector 231"/>
          <p:cNvCxnSpPr/>
          <p:nvPr/>
        </p:nvCxnSpPr>
        <p:spPr>
          <a:xfrm flipV="1">
            <a:off x="7864440" y="4454673"/>
            <a:ext cx="1329792" cy="374211"/>
          </a:xfrm>
          <a:prstGeom prst="bentConnector3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Elbow Connector 233"/>
          <p:cNvCxnSpPr/>
          <p:nvPr/>
        </p:nvCxnSpPr>
        <p:spPr>
          <a:xfrm flipV="1">
            <a:off x="7072048" y="5957925"/>
            <a:ext cx="2130915" cy="415250"/>
          </a:xfrm>
          <a:prstGeom prst="bentConnector3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6" name="TextBox 235"/>
          <p:cNvSpPr txBox="1"/>
          <p:nvPr/>
        </p:nvSpPr>
        <p:spPr>
          <a:xfrm>
            <a:off x="4563982" y="2079630"/>
            <a:ext cx="11638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chemeClr val="bg1"/>
                </a:solidFill>
              </a:rPr>
              <a:t>10.14%</a:t>
            </a:r>
            <a:endParaRPr lang="en-IN" sz="2400" b="1">
              <a:solidFill>
                <a:schemeClr val="bg1"/>
              </a:solidFill>
            </a:endParaRPr>
          </a:p>
        </p:txBody>
      </p:sp>
      <p:sp>
        <p:nvSpPr>
          <p:cNvPr id="237" name="TextBox 236"/>
          <p:cNvSpPr txBox="1"/>
          <p:nvPr/>
        </p:nvSpPr>
        <p:spPr>
          <a:xfrm>
            <a:off x="3754245" y="3259410"/>
            <a:ext cx="11638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chemeClr val="bg1"/>
                </a:solidFill>
              </a:rPr>
              <a:t>7.39%</a:t>
            </a:r>
            <a:endParaRPr lang="en-IN" sz="2400" b="1">
              <a:solidFill>
                <a:schemeClr val="bg1"/>
              </a:solidFill>
            </a:endParaRPr>
          </a:p>
        </p:txBody>
      </p:sp>
      <p:sp>
        <p:nvSpPr>
          <p:cNvPr id="238" name="TextBox 237"/>
          <p:cNvSpPr txBox="1"/>
          <p:nvPr/>
        </p:nvSpPr>
        <p:spPr>
          <a:xfrm>
            <a:off x="3389057" y="4717626"/>
            <a:ext cx="11638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chemeClr val="bg1"/>
                </a:solidFill>
              </a:rPr>
              <a:t>16.97%</a:t>
            </a:r>
            <a:endParaRPr lang="en-IN" sz="2400" b="1">
              <a:solidFill>
                <a:schemeClr val="bg1"/>
              </a:solidFill>
            </a:endParaRPr>
          </a:p>
        </p:txBody>
      </p:sp>
      <p:sp>
        <p:nvSpPr>
          <p:cNvPr id="239" name="TextBox 238"/>
          <p:cNvSpPr txBox="1"/>
          <p:nvPr/>
        </p:nvSpPr>
        <p:spPr>
          <a:xfrm>
            <a:off x="4666948" y="5534096"/>
            <a:ext cx="11638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chemeClr val="bg1"/>
                </a:solidFill>
              </a:rPr>
              <a:t>2.69%</a:t>
            </a:r>
            <a:endParaRPr lang="en-IN" sz="2400" b="1">
              <a:solidFill>
                <a:schemeClr val="bg1"/>
              </a:solidFill>
            </a:endParaRPr>
          </a:p>
        </p:txBody>
      </p:sp>
      <p:sp>
        <p:nvSpPr>
          <p:cNvPr id="240" name="TextBox 239"/>
          <p:cNvSpPr txBox="1"/>
          <p:nvPr/>
        </p:nvSpPr>
        <p:spPr>
          <a:xfrm>
            <a:off x="5989562" y="5815217"/>
            <a:ext cx="11638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chemeClr val="bg1"/>
                </a:solidFill>
              </a:rPr>
              <a:t>25.92%</a:t>
            </a:r>
            <a:endParaRPr lang="en-IN" sz="2400" b="1">
              <a:solidFill>
                <a:schemeClr val="bg1"/>
              </a:solidFill>
            </a:endParaRPr>
          </a:p>
        </p:txBody>
      </p:sp>
      <p:sp>
        <p:nvSpPr>
          <p:cNvPr id="241" name="TextBox 240"/>
          <p:cNvSpPr txBox="1"/>
          <p:nvPr/>
        </p:nvSpPr>
        <p:spPr>
          <a:xfrm>
            <a:off x="6995231" y="4515241"/>
            <a:ext cx="11638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chemeClr val="bg1"/>
                </a:solidFill>
              </a:rPr>
              <a:t>3.4%</a:t>
            </a:r>
            <a:endParaRPr lang="en-IN" sz="2400" b="1">
              <a:solidFill>
                <a:schemeClr val="bg1"/>
              </a:solidFill>
            </a:endParaRPr>
          </a:p>
        </p:txBody>
      </p:sp>
      <p:sp>
        <p:nvSpPr>
          <p:cNvPr id="242" name="TextBox 241"/>
          <p:cNvSpPr txBox="1"/>
          <p:nvPr/>
        </p:nvSpPr>
        <p:spPr>
          <a:xfrm>
            <a:off x="7109033" y="3160485"/>
            <a:ext cx="11638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chemeClr val="bg1"/>
                </a:solidFill>
              </a:rPr>
              <a:t>25.58%</a:t>
            </a:r>
            <a:endParaRPr lang="en-IN" sz="2400" b="1">
              <a:solidFill>
                <a:schemeClr val="bg1"/>
              </a:solidFill>
            </a:endParaRPr>
          </a:p>
        </p:txBody>
      </p:sp>
      <p:sp>
        <p:nvSpPr>
          <p:cNvPr id="243" name="TextBox 242"/>
          <p:cNvSpPr txBox="1"/>
          <p:nvPr/>
        </p:nvSpPr>
        <p:spPr>
          <a:xfrm>
            <a:off x="5992761" y="2310910"/>
            <a:ext cx="11638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chemeClr val="bg1"/>
                </a:solidFill>
              </a:rPr>
              <a:t>7.91%</a:t>
            </a:r>
            <a:endParaRPr lang="en-IN" sz="2400" b="1">
              <a:solidFill>
                <a:schemeClr val="bg1"/>
              </a:solidFill>
            </a:endParaRPr>
          </a:p>
        </p:txBody>
      </p:sp>
      <p:sp>
        <p:nvSpPr>
          <p:cNvPr id="79" name="Rounded Rectangle 4">
            <a:extLst>
              <a:ext uri="{FF2B5EF4-FFF2-40B4-BE49-F238E27FC236}">
                <a16:creationId xmlns:a16="http://schemas.microsoft.com/office/drawing/2014/main" id="{E81A5EC3-69B1-4BD4-8B36-905030F081F2}"/>
              </a:ext>
            </a:extLst>
          </p:cNvPr>
          <p:cNvSpPr/>
          <p:nvPr/>
        </p:nvSpPr>
        <p:spPr>
          <a:xfrm>
            <a:off x="422500" y="2537478"/>
            <a:ext cx="2272456" cy="1189518"/>
          </a:xfrm>
          <a:prstGeom prst="roundRect">
            <a:avLst>
              <a:gd name="adj" fmla="val 0"/>
            </a:avLst>
          </a:prstGeom>
          <a:solidFill>
            <a:srgbClr val="002F42">
              <a:alpha val="8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latin typeface="+mj-lt"/>
            </a:endParaRPr>
          </a:p>
        </p:txBody>
      </p:sp>
      <p:sp>
        <p:nvSpPr>
          <p:cNvPr id="80" name="Rounded Rectangle 4">
            <a:extLst>
              <a:ext uri="{FF2B5EF4-FFF2-40B4-BE49-F238E27FC236}">
                <a16:creationId xmlns:a16="http://schemas.microsoft.com/office/drawing/2014/main" id="{E81A5EC3-69B1-4BD4-8B36-905030F081F2}"/>
              </a:ext>
            </a:extLst>
          </p:cNvPr>
          <p:cNvSpPr/>
          <p:nvPr/>
        </p:nvSpPr>
        <p:spPr>
          <a:xfrm>
            <a:off x="417629" y="5520939"/>
            <a:ext cx="2278872" cy="1188176"/>
          </a:xfrm>
          <a:prstGeom prst="roundRect">
            <a:avLst>
              <a:gd name="adj" fmla="val 0"/>
            </a:avLst>
          </a:prstGeom>
          <a:solidFill>
            <a:srgbClr val="002F42">
              <a:alpha val="8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latin typeface="+mj-lt"/>
            </a:endParaRPr>
          </a:p>
        </p:txBody>
      </p:sp>
      <p:sp>
        <p:nvSpPr>
          <p:cNvPr id="81" name="Rounded Rectangle 4">
            <a:extLst>
              <a:ext uri="{FF2B5EF4-FFF2-40B4-BE49-F238E27FC236}">
                <a16:creationId xmlns:a16="http://schemas.microsoft.com/office/drawing/2014/main" id="{E81A5EC3-69B1-4BD4-8B36-905030F081F2}"/>
              </a:ext>
            </a:extLst>
          </p:cNvPr>
          <p:cNvSpPr/>
          <p:nvPr/>
        </p:nvSpPr>
        <p:spPr>
          <a:xfrm>
            <a:off x="9194232" y="1078609"/>
            <a:ext cx="2275168" cy="1189518"/>
          </a:xfrm>
          <a:prstGeom prst="roundRect">
            <a:avLst>
              <a:gd name="adj" fmla="val 0"/>
            </a:avLst>
          </a:prstGeom>
          <a:solidFill>
            <a:srgbClr val="002F42">
              <a:alpha val="8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latin typeface="+mj-lt"/>
            </a:endParaRPr>
          </a:p>
        </p:txBody>
      </p:sp>
      <p:sp>
        <p:nvSpPr>
          <p:cNvPr id="83" name="Rounded Rectangle 4">
            <a:extLst>
              <a:ext uri="{FF2B5EF4-FFF2-40B4-BE49-F238E27FC236}">
                <a16:creationId xmlns:a16="http://schemas.microsoft.com/office/drawing/2014/main" id="{E81A5EC3-69B1-4BD4-8B36-905030F081F2}"/>
              </a:ext>
            </a:extLst>
          </p:cNvPr>
          <p:cNvSpPr/>
          <p:nvPr/>
        </p:nvSpPr>
        <p:spPr>
          <a:xfrm>
            <a:off x="9194232" y="4002919"/>
            <a:ext cx="2289918" cy="1193341"/>
          </a:xfrm>
          <a:prstGeom prst="roundRect">
            <a:avLst>
              <a:gd name="adj" fmla="val 0"/>
            </a:avLst>
          </a:prstGeom>
          <a:solidFill>
            <a:srgbClr val="002F42">
              <a:alpha val="8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latin typeface="+mj-lt"/>
            </a:endParaRPr>
          </a:p>
        </p:txBody>
      </p:sp>
      <p:sp>
        <p:nvSpPr>
          <p:cNvPr id="87" name="Freeform 28">
            <a:extLst>
              <a:ext uri="{FF2B5EF4-FFF2-40B4-BE49-F238E27FC236}">
                <a16:creationId xmlns:a16="http://schemas.microsoft.com/office/drawing/2014/main" id="{0F213E02-6FE1-0345-96CD-1D0C28A45796}"/>
              </a:ext>
            </a:extLst>
          </p:cNvPr>
          <p:cNvSpPr>
            <a:spLocks/>
          </p:cNvSpPr>
          <p:nvPr/>
        </p:nvSpPr>
        <p:spPr bwMode="auto">
          <a:xfrm>
            <a:off x="3679438" y="2635879"/>
            <a:ext cx="1201479" cy="1545672"/>
          </a:xfrm>
          <a:custGeom>
            <a:avLst/>
            <a:gdLst>
              <a:gd name="T0" fmla="*/ 113 w 113"/>
              <a:gd name="T1" fmla="*/ 55 h 141"/>
              <a:gd name="T2" fmla="*/ 59 w 113"/>
              <a:gd name="T3" fmla="*/ 0 h 141"/>
              <a:gd name="T4" fmla="*/ 0 w 113"/>
              <a:gd name="T5" fmla="*/ 141 h 141"/>
              <a:gd name="T6" fmla="*/ 78 w 113"/>
              <a:gd name="T7" fmla="*/ 141 h 141"/>
              <a:gd name="T8" fmla="*/ 113 w 113"/>
              <a:gd name="T9" fmla="*/ 55 h 1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3" h="141">
                <a:moveTo>
                  <a:pt x="113" y="55"/>
                </a:moveTo>
                <a:cubicBezTo>
                  <a:pt x="59" y="0"/>
                  <a:pt x="59" y="0"/>
                  <a:pt x="59" y="0"/>
                </a:cubicBezTo>
                <a:cubicBezTo>
                  <a:pt x="22" y="36"/>
                  <a:pt x="0" y="86"/>
                  <a:pt x="0" y="141"/>
                </a:cubicBezTo>
                <a:cubicBezTo>
                  <a:pt x="78" y="141"/>
                  <a:pt x="78" y="141"/>
                  <a:pt x="78" y="141"/>
                </a:cubicBezTo>
                <a:cubicBezTo>
                  <a:pt x="78" y="107"/>
                  <a:pt x="91" y="77"/>
                  <a:pt x="113" y="55"/>
                </a:cubicBezTo>
                <a:close/>
              </a:path>
            </a:pathLst>
          </a:custGeom>
          <a:solidFill>
            <a:srgbClr val="3A3A3A">
              <a:alpha val="85882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8" name="Freeform 36">
            <a:extLst>
              <a:ext uri="{FF2B5EF4-FFF2-40B4-BE49-F238E27FC236}">
                <a16:creationId xmlns:a16="http://schemas.microsoft.com/office/drawing/2014/main" id="{6EE485A6-8893-8748-8958-23237EEB9743}"/>
              </a:ext>
            </a:extLst>
          </p:cNvPr>
          <p:cNvSpPr>
            <a:spLocks/>
          </p:cNvSpPr>
          <p:nvPr/>
        </p:nvSpPr>
        <p:spPr bwMode="auto">
          <a:xfrm>
            <a:off x="4508816" y="3240306"/>
            <a:ext cx="542459" cy="941245"/>
          </a:xfrm>
          <a:custGeom>
            <a:avLst/>
            <a:gdLst>
              <a:gd name="T0" fmla="*/ 51 w 51"/>
              <a:gd name="T1" fmla="*/ 15 h 86"/>
              <a:gd name="T2" fmla="*/ 36 w 51"/>
              <a:gd name="T3" fmla="*/ 0 h 86"/>
              <a:gd name="T4" fmla="*/ 0 w 51"/>
              <a:gd name="T5" fmla="*/ 86 h 86"/>
              <a:gd name="T6" fmla="*/ 22 w 51"/>
              <a:gd name="T7" fmla="*/ 86 h 86"/>
              <a:gd name="T8" fmla="*/ 51 w 51"/>
              <a:gd name="T9" fmla="*/ 15 h 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" h="86">
                <a:moveTo>
                  <a:pt x="51" y="15"/>
                </a:moveTo>
                <a:cubicBezTo>
                  <a:pt x="36" y="0"/>
                  <a:pt x="36" y="0"/>
                  <a:pt x="36" y="0"/>
                </a:cubicBezTo>
                <a:cubicBezTo>
                  <a:pt x="14" y="22"/>
                  <a:pt x="0" y="52"/>
                  <a:pt x="0" y="86"/>
                </a:cubicBezTo>
                <a:cubicBezTo>
                  <a:pt x="22" y="86"/>
                  <a:pt x="22" y="86"/>
                  <a:pt x="22" y="86"/>
                </a:cubicBezTo>
                <a:cubicBezTo>
                  <a:pt x="22" y="58"/>
                  <a:pt x="33" y="33"/>
                  <a:pt x="51" y="15"/>
                </a:cubicBezTo>
                <a:close/>
              </a:path>
            </a:pathLst>
          </a:custGeom>
          <a:solidFill>
            <a:srgbClr val="3A3A3A">
              <a:alpha val="85882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9" name="Freeform 35">
            <a:extLst>
              <a:ext uri="{FF2B5EF4-FFF2-40B4-BE49-F238E27FC236}">
                <a16:creationId xmlns:a16="http://schemas.microsoft.com/office/drawing/2014/main" id="{AE45A980-5EC5-FF43-8DF1-CB122FDF1702}"/>
              </a:ext>
            </a:extLst>
          </p:cNvPr>
          <p:cNvSpPr>
            <a:spLocks/>
          </p:cNvSpPr>
          <p:nvPr/>
        </p:nvSpPr>
        <p:spPr bwMode="auto">
          <a:xfrm>
            <a:off x="4306976" y="5123637"/>
            <a:ext cx="1501849" cy="1250378"/>
          </a:xfrm>
          <a:custGeom>
            <a:avLst/>
            <a:gdLst>
              <a:gd name="T0" fmla="*/ 55 w 141"/>
              <a:gd name="T1" fmla="*/ 0 h 114"/>
              <a:gd name="T2" fmla="*/ 0 w 141"/>
              <a:gd name="T3" fmla="*/ 55 h 114"/>
              <a:gd name="T4" fmla="*/ 141 w 141"/>
              <a:gd name="T5" fmla="*/ 114 h 114"/>
              <a:gd name="T6" fmla="*/ 141 w 141"/>
              <a:gd name="T7" fmla="*/ 36 h 114"/>
              <a:gd name="T8" fmla="*/ 55 w 141"/>
              <a:gd name="T9" fmla="*/ 0 h 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1" h="114">
                <a:moveTo>
                  <a:pt x="55" y="0"/>
                </a:moveTo>
                <a:cubicBezTo>
                  <a:pt x="0" y="55"/>
                  <a:pt x="0" y="55"/>
                  <a:pt x="0" y="55"/>
                </a:cubicBezTo>
                <a:cubicBezTo>
                  <a:pt x="36" y="91"/>
                  <a:pt x="86" y="114"/>
                  <a:pt x="141" y="114"/>
                </a:cubicBezTo>
                <a:cubicBezTo>
                  <a:pt x="141" y="36"/>
                  <a:pt x="141" y="36"/>
                  <a:pt x="141" y="36"/>
                </a:cubicBezTo>
                <a:cubicBezTo>
                  <a:pt x="107" y="36"/>
                  <a:pt x="77" y="22"/>
                  <a:pt x="55" y="0"/>
                </a:cubicBezTo>
                <a:close/>
              </a:path>
            </a:pathLst>
          </a:custGeom>
          <a:solidFill>
            <a:srgbClr val="324A44">
              <a:alpha val="85882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0" name="Freeform 41">
            <a:extLst>
              <a:ext uri="{FF2B5EF4-FFF2-40B4-BE49-F238E27FC236}">
                <a16:creationId xmlns:a16="http://schemas.microsoft.com/office/drawing/2014/main" id="{31EDAAB2-122F-6E43-920C-927BC2BF1CED}"/>
              </a:ext>
            </a:extLst>
          </p:cNvPr>
          <p:cNvSpPr>
            <a:spLocks/>
          </p:cNvSpPr>
          <p:nvPr/>
        </p:nvSpPr>
        <p:spPr bwMode="auto">
          <a:xfrm>
            <a:off x="4894267" y="4962149"/>
            <a:ext cx="914558" cy="558288"/>
          </a:xfrm>
          <a:custGeom>
            <a:avLst/>
            <a:gdLst>
              <a:gd name="T0" fmla="*/ 15 w 86"/>
              <a:gd name="T1" fmla="*/ 0 h 51"/>
              <a:gd name="T2" fmla="*/ 0 w 86"/>
              <a:gd name="T3" fmla="*/ 15 h 51"/>
              <a:gd name="T4" fmla="*/ 86 w 86"/>
              <a:gd name="T5" fmla="*/ 51 h 51"/>
              <a:gd name="T6" fmla="*/ 86 w 86"/>
              <a:gd name="T7" fmla="*/ 29 h 51"/>
              <a:gd name="T8" fmla="*/ 15 w 86"/>
              <a:gd name="T9" fmla="*/ 0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6" h="51">
                <a:moveTo>
                  <a:pt x="15" y="0"/>
                </a:moveTo>
                <a:cubicBezTo>
                  <a:pt x="0" y="15"/>
                  <a:pt x="0" y="15"/>
                  <a:pt x="0" y="15"/>
                </a:cubicBezTo>
                <a:cubicBezTo>
                  <a:pt x="22" y="37"/>
                  <a:pt x="52" y="51"/>
                  <a:pt x="86" y="51"/>
                </a:cubicBezTo>
                <a:cubicBezTo>
                  <a:pt x="86" y="29"/>
                  <a:pt x="86" y="29"/>
                  <a:pt x="86" y="29"/>
                </a:cubicBezTo>
                <a:cubicBezTo>
                  <a:pt x="58" y="29"/>
                  <a:pt x="33" y="18"/>
                  <a:pt x="15" y="0"/>
                </a:cubicBezTo>
                <a:close/>
              </a:path>
            </a:pathLst>
          </a:custGeom>
          <a:solidFill>
            <a:srgbClr val="324A44">
              <a:alpha val="85882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1" name="Freeform 32">
            <a:extLst>
              <a:ext uri="{FF2B5EF4-FFF2-40B4-BE49-F238E27FC236}">
                <a16:creationId xmlns:a16="http://schemas.microsoft.com/office/drawing/2014/main" id="{57D4D673-A335-0E4F-8662-A55ADA22CC24}"/>
              </a:ext>
            </a:extLst>
          </p:cNvPr>
          <p:cNvSpPr>
            <a:spLocks/>
          </p:cNvSpPr>
          <p:nvPr/>
        </p:nvSpPr>
        <p:spPr bwMode="auto">
          <a:xfrm>
            <a:off x="6723384" y="4181553"/>
            <a:ext cx="1214927" cy="1545672"/>
          </a:xfrm>
          <a:custGeom>
            <a:avLst/>
            <a:gdLst>
              <a:gd name="T0" fmla="*/ 36 w 114"/>
              <a:gd name="T1" fmla="*/ 0 h 141"/>
              <a:gd name="T2" fmla="*/ 0 w 114"/>
              <a:gd name="T3" fmla="*/ 86 h 141"/>
              <a:gd name="T4" fmla="*/ 55 w 114"/>
              <a:gd name="T5" fmla="*/ 141 h 141"/>
              <a:gd name="T6" fmla="*/ 114 w 114"/>
              <a:gd name="T7" fmla="*/ 0 h 141"/>
              <a:gd name="T8" fmla="*/ 36 w 114"/>
              <a:gd name="T9" fmla="*/ 0 h 1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4" h="141">
                <a:moveTo>
                  <a:pt x="36" y="0"/>
                </a:moveTo>
                <a:cubicBezTo>
                  <a:pt x="36" y="34"/>
                  <a:pt x="22" y="64"/>
                  <a:pt x="0" y="86"/>
                </a:cubicBezTo>
                <a:cubicBezTo>
                  <a:pt x="55" y="141"/>
                  <a:pt x="55" y="141"/>
                  <a:pt x="55" y="141"/>
                </a:cubicBezTo>
                <a:cubicBezTo>
                  <a:pt x="91" y="105"/>
                  <a:pt x="114" y="55"/>
                  <a:pt x="114" y="0"/>
                </a:cubicBezTo>
                <a:lnTo>
                  <a:pt x="36" y="0"/>
                </a:lnTo>
                <a:close/>
              </a:path>
            </a:pathLst>
          </a:custGeom>
          <a:solidFill>
            <a:srgbClr val="324A44">
              <a:alpha val="85882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2" name="Freeform 40">
            <a:extLst>
              <a:ext uri="{FF2B5EF4-FFF2-40B4-BE49-F238E27FC236}">
                <a16:creationId xmlns:a16="http://schemas.microsoft.com/office/drawing/2014/main" id="{F958FD02-D18C-8343-8075-EF43607C8E51}"/>
              </a:ext>
            </a:extLst>
          </p:cNvPr>
          <p:cNvSpPr>
            <a:spLocks/>
          </p:cNvSpPr>
          <p:nvPr/>
        </p:nvSpPr>
        <p:spPr bwMode="auto">
          <a:xfrm>
            <a:off x="6566474" y="4181553"/>
            <a:ext cx="542459" cy="941245"/>
          </a:xfrm>
          <a:custGeom>
            <a:avLst/>
            <a:gdLst>
              <a:gd name="T0" fmla="*/ 0 w 51"/>
              <a:gd name="T1" fmla="*/ 71 h 86"/>
              <a:gd name="T2" fmla="*/ 15 w 51"/>
              <a:gd name="T3" fmla="*/ 86 h 86"/>
              <a:gd name="T4" fmla="*/ 51 w 51"/>
              <a:gd name="T5" fmla="*/ 0 h 86"/>
              <a:gd name="T6" fmla="*/ 29 w 51"/>
              <a:gd name="T7" fmla="*/ 0 h 86"/>
              <a:gd name="T8" fmla="*/ 0 w 51"/>
              <a:gd name="T9" fmla="*/ 71 h 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" h="86">
                <a:moveTo>
                  <a:pt x="0" y="71"/>
                </a:moveTo>
                <a:cubicBezTo>
                  <a:pt x="15" y="86"/>
                  <a:pt x="15" y="86"/>
                  <a:pt x="15" y="86"/>
                </a:cubicBezTo>
                <a:cubicBezTo>
                  <a:pt x="37" y="64"/>
                  <a:pt x="51" y="34"/>
                  <a:pt x="51" y="0"/>
                </a:cubicBezTo>
                <a:cubicBezTo>
                  <a:pt x="29" y="0"/>
                  <a:pt x="29" y="0"/>
                  <a:pt x="29" y="0"/>
                </a:cubicBezTo>
                <a:cubicBezTo>
                  <a:pt x="29" y="28"/>
                  <a:pt x="18" y="53"/>
                  <a:pt x="0" y="71"/>
                </a:cubicBezTo>
                <a:close/>
              </a:path>
            </a:pathLst>
          </a:custGeom>
          <a:solidFill>
            <a:srgbClr val="324A44">
              <a:alpha val="85882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3" name="Freeform 30">
            <a:extLst>
              <a:ext uri="{FF2B5EF4-FFF2-40B4-BE49-F238E27FC236}">
                <a16:creationId xmlns:a16="http://schemas.microsoft.com/office/drawing/2014/main" id="{EE0B2F5D-40BE-3E4E-8A48-B315004DA46D}"/>
              </a:ext>
            </a:extLst>
          </p:cNvPr>
          <p:cNvSpPr>
            <a:spLocks/>
          </p:cNvSpPr>
          <p:nvPr/>
        </p:nvSpPr>
        <p:spPr bwMode="auto">
          <a:xfrm>
            <a:off x="5808581" y="1990769"/>
            <a:ext cx="1501849" cy="1250378"/>
          </a:xfrm>
          <a:custGeom>
            <a:avLst/>
            <a:gdLst>
              <a:gd name="T0" fmla="*/ 86 w 141"/>
              <a:gd name="T1" fmla="*/ 114 h 114"/>
              <a:gd name="T2" fmla="*/ 141 w 141"/>
              <a:gd name="T3" fmla="*/ 59 h 114"/>
              <a:gd name="T4" fmla="*/ 0 w 141"/>
              <a:gd name="T5" fmla="*/ 0 h 114"/>
              <a:gd name="T6" fmla="*/ 0 w 141"/>
              <a:gd name="T7" fmla="*/ 78 h 114"/>
              <a:gd name="T8" fmla="*/ 86 w 141"/>
              <a:gd name="T9" fmla="*/ 114 h 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1" h="114">
                <a:moveTo>
                  <a:pt x="86" y="114"/>
                </a:moveTo>
                <a:cubicBezTo>
                  <a:pt x="141" y="59"/>
                  <a:pt x="141" y="59"/>
                  <a:pt x="141" y="59"/>
                </a:cubicBezTo>
                <a:cubicBezTo>
                  <a:pt x="105" y="23"/>
                  <a:pt x="55" y="0"/>
                  <a:pt x="0" y="0"/>
                </a:cubicBezTo>
                <a:cubicBezTo>
                  <a:pt x="0" y="78"/>
                  <a:pt x="0" y="78"/>
                  <a:pt x="0" y="78"/>
                </a:cubicBezTo>
                <a:cubicBezTo>
                  <a:pt x="34" y="78"/>
                  <a:pt x="64" y="92"/>
                  <a:pt x="86" y="114"/>
                </a:cubicBezTo>
                <a:close/>
              </a:path>
            </a:pathLst>
          </a:custGeom>
          <a:solidFill>
            <a:srgbClr val="324A44">
              <a:alpha val="85882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4" name="Freeform 37">
            <a:extLst>
              <a:ext uri="{FF2B5EF4-FFF2-40B4-BE49-F238E27FC236}">
                <a16:creationId xmlns:a16="http://schemas.microsoft.com/office/drawing/2014/main" id="{98A79E96-7B26-8344-B3F0-66493B7D8ED0}"/>
              </a:ext>
            </a:extLst>
          </p:cNvPr>
          <p:cNvSpPr>
            <a:spLocks/>
          </p:cNvSpPr>
          <p:nvPr/>
        </p:nvSpPr>
        <p:spPr bwMode="auto">
          <a:xfrm>
            <a:off x="5808581" y="2844347"/>
            <a:ext cx="914558" cy="558288"/>
          </a:xfrm>
          <a:custGeom>
            <a:avLst/>
            <a:gdLst>
              <a:gd name="T0" fmla="*/ 71 w 86"/>
              <a:gd name="T1" fmla="*/ 51 h 51"/>
              <a:gd name="T2" fmla="*/ 86 w 86"/>
              <a:gd name="T3" fmla="*/ 36 h 51"/>
              <a:gd name="T4" fmla="*/ 0 w 86"/>
              <a:gd name="T5" fmla="*/ 0 h 51"/>
              <a:gd name="T6" fmla="*/ 0 w 86"/>
              <a:gd name="T7" fmla="*/ 22 h 51"/>
              <a:gd name="T8" fmla="*/ 71 w 86"/>
              <a:gd name="T9" fmla="*/ 51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6" h="51">
                <a:moveTo>
                  <a:pt x="71" y="51"/>
                </a:moveTo>
                <a:cubicBezTo>
                  <a:pt x="86" y="36"/>
                  <a:pt x="86" y="36"/>
                  <a:pt x="86" y="36"/>
                </a:cubicBezTo>
                <a:cubicBezTo>
                  <a:pt x="64" y="14"/>
                  <a:pt x="34" y="0"/>
                  <a:pt x="0" y="0"/>
                </a:cubicBezTo>
                <a:cubicBezTo>
                  <a:pt x="0" y="22"/>
                  <a:pt x="0" y="22"/>
                  <a:pt x="0" y="22"/>
                </a:cubicBezTo>
                <a:cubicBezTo>
                  <a:pt x="28" y="22"/>
                  <a:pt x="53" y="33"/>
                  <a:pt x="71" y="51"/>
                </a:cubicBezTo>
                <a:close/>
              </a:path>
            </a:pathLst>
          </a:custGeom>
          <a:solidFill>
            <a:srgbClr val="324A44">
              <a:alpha val="85882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5" name="Picture 94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36" t="7438" r="18926" b="15410"/>
          <a:stretch/>
        </p:blipFill>
        <p:spPr>
          <a:xfrm>
            <a:off x="11895588" y="38806"/>
            <a:ext cx="249496" cy="263503"/>
          </a:xfrm>
          <a:prstGeom prst="flowChartConnector">
            <a:avLst/>
          </a:prstGeom>
          <a:ln w="19050">
            <a:solidFill>
              <a:schemeClr val="accent3">
                <a:lumMod val="60000"/>
                <a:lumOff val="40000"/>
              </a:schemeClr>
            </a:solidFill>
          </a:ln>
        </p:spPr>
      </p:pic>
      <p:sp>
        <p:nvSpPr>
          <p:cNvPr id="97" name="TextBox 96"/>
          <p:cNvSpPr txBox="1"/>
          <p:nvPr/>
        </p:nvSpPr>
        <p:spPr>
          <a:xfrm>
            <a:off x="-51881" y="6611779"/>
            <a:ext cx="37613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smtClean="0">
                <a:solidFill>
                  <a:schemeClr val="bg1"/>
                </a:solidFill>
              </a:rPr>
              <a:t>12</a:t>
            </a:r>
            <a:endParaRPr lang="en-IN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8117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F8D62C-01A5-4ACA-8960-48BBCA3C57FB}"/>
              </a:ext>
            </a:extLst>
          </p:cNvPr>
          <p:cNvSpPr/>
          <p:nvPr/>
        </p:nvSpPr>
        <p:spPr>
          <a:xfrm>
            <a:off x="439442" y="1504123"/>
            <a:ext cx="5373781" cy="54723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2700000" scaled="0"/>
          </a:gradFill>
          <a:ln>
            <a:noFill/>
          </a:ln>
          <a:effectLst>
            <a:outerShdw blurRad="1270000" dist="5080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sz="900">
              <a:latin typeface="Calibri" panose="020F0502020204030204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0C169AD-E5AD-456F-AF31-F0210724F0ED}"/>
              </a:ext>
            </a:extLst>
          </p:cNvPr>
          <p:cNvSpPr/>
          <p:nvPr/>
        </p:nvSpPr>
        <p:spPr>
          <a:xfrm>
            <a:off x="6405284" y="1504123"/>
            <a:ext cx="5373781" cy="54723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sz="900">
              <a:latin typeface="Calibri" panose="020F0502020204030204" pitchFamily="34" charset="0"/>
            </a:endParaRPr>
          </a:p>
        </p:txBody>
      </p:sp>
      <p:sp>
        <p:nvSpPr>
          <p:cNvPr id="29" name="Title 2">
            <a:extLst>
              <a:ext uri="{FF2B5EF4-FFF2-40B4-BE49-F238E27FC236}">
                <a16:creationId xmlns:a16="http://schemas.microsoft.com/office/drawing/2014/main" id="{08BA0267-5994-4AC1-A3AC-B3D319848613}"/>
              </a:ext>
            </a:extLst>
          </p:cNvPr>
          <p:cNvSpPr txBox="1">
            <a:spLocks/>
          </p:cNvSpPr>
          <p:nvPr/>
        </p:nvSpPr>
        <p:spPr>
          <a:xfrm>
            <a:off x="495301" y="203737"/>
            <a:ext cx="11157817" cy="66051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MODELS USED </a:t>
            </a:r>
            <a:r>
              <a:rPr lang="en-US" b="1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WITH RFM ANALYSIS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79" y="2052104"/>
            <a:ext cx="705961" cy="70699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6570" y="3629846"/>
            <a:ext cx="1139685" cy="1139685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7935" y="2052103"/>
            <a:ext cx="705961" cy="70699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duotone>
              <a:prstClr val="black"/>
              <a:srgbClr val="FE6287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712098" y="3629847"/>
            <a:ext cx="1139685" cy="1139685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248359" y="5381258"/>
            <a:ext cx="861391" cy="861391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271115" y="5381257"/>
            <a:ext cx="861391" cy="861391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V="1">
            <a:off x="1672880" y="3122887"/>
            <a:ext cx="684824" cy="660611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2317815" y="3699324"/>
            <a:ext cx="15372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SIMILAR USERS</a:t>
            </a:r>
            <a:endParaRPr lang="en-IN">
              <a:solidFill>
                <a:schemeClr val="bg1"/>
              </a:solidFill>
            </a:endParaRPr>
          </a:p>
        </p:txBody>
      </p:sp>
      <p:cxnSp>
        <p:nvCxnSpPr>
          <p:cNvPr id="42" name="Straight Arrow Connector 41"/>
          <p:cNvCxnSpPr/>
          <p:nvPr/>
        </p:nvCxnSpPr>
        <p:spPr>
          <a:xfrm flipV="1">
            <a:off x="2235968" y="4345655"/>
            <a:ext cx="1731165" cy="8664"/>
          </a:xfrm>
          <a:prstGeom prst="straightConnector1">
            <a:avLst/>
          </a:prstGeom>
          <a:ln w="5715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1613244" y="4684644"/>
            <a:ext cx="709186" cy="855611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1742780" y="4554220"/>
            <a:ext cx="1684040" cy="896971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 flipV="1">
            <a:off x="4061935" y="4681332"/>
            <a:ext cx="586057" cy="844027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 flipV="1">
            <a:off x="2957545" y="4578843"/>
            <a:ext cx="1499957" cy="86244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596349" y="6314661"/>
            <a:ext cx="50822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>
                <a:solidFill>
                  <a:schemeClr val="bg1"/>
                </a:solidFill>
              </a:rPr>
              <a:t>Recommend similar user’s interests to customer</a:t>
            </a:r>
            <a:endParaRPr lang="en-IN" sz="1400">
              <a:solidFill>
                <a:schemeClr val="bg1"/>
              </a:solidFill>
            </a:endParaRPr>
          </a:p>
        </p:txBody>
      </p:sp>
      <p:pic>
        <p:nvPicPr>
          <p:cNvPr id="70" name="Picture 6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3422" y="2052102"/>
            <a:ext cx="705961" cy="706990"/>
          </a:xfrm>
          <a:prstGeom prst="rect">
            <a:avLst/>
          </a:prstGeom>
        </p:spPr>
      </p:pic>
      <p:sp>
        <p:nvSpPr>
          <p:cNvPr id="72" name="Rectangle 71"/>
          <p:cNvSpPr/>
          <p:nvPr/>
        </p:nvSpPr>
        <p:spPr>
          <a:xfrm>
            <a:off x="1424609" y="1919045"/>
            <a:ext cx="3405808" cy="1176644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75" name="Straight Arrow Connector 74"/>
          <p:cNvCxnSpPr/>
          <p:nvPr/>
        </p:nvCxnSpPr>
        <p:spPr>
          <a:xfrm flipH="1" flipV="1">
            <a:off x="3744509" y="3095689"/>
            <a:ext cx="712993" cy="667073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/>
          <p:cNvSpPr txBox="1"/>
          <p:nvPr/>
        </p:nvSpPr>
        <p:spPr>
          <a:xfrm>
            <a:off x="1967837" y="2790088"/>
            <a:ext cx="23191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>
                <a:solidFill>
                  <a:schemeClr val="bg1"/>
                </a:solidFill>
              </a:rPr>
              <a:t>Read by both users</a:t>
            </a:r>
            <a:endParaRPr lang="en-IN" sz="1400">
              <a:solidFill>
                <a:schemeClr val="bg1"/>
              </a:solidFill>
            </a:endParaRPr>
          </a:p>
        </p:txBody>
      </p:sp>
      <p:sp>
        <p:nvSpPr>
          <p:cNvPr id="78" name="Rounded Rectangle 3">
            <a:extLst>
              <a:ext uri="{FF2B5EF4-FFF2-40B4-BE49-F238E27FC236}">
                <a16:creationId xmlns:a16="http://schemas.microsoft.com/office/drawing/2014/main" id="{79498ABA-6B9A-4923-9584-EFBFD55A5C1A}"/>
              </a:ext>
            </a:extLst>
          </p:cNvPr>
          <p:cNvSpPr/>
          <p:nvPr/>
        </p:nvSpPr>
        <p:spPr>
          <a:xfrm>
            <a:off x="890806" y="1169849"/>
            <a:ext cx="4297420" cy="649488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latin typeface="+mj-lt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1281940" y="1277423"/>
            <a:ext cx="35484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COLLABORATIVE FILTERING</a:t>
            </a:r>
            <a:endParaRPr lang="en-IN" sz="20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0" name="Rounded Rectangle 3">
            <a:extLst>
              <a:ext uri="{FF2B5EF4-FFF2-40B4-BE49-F238E27FC236}">
                <a16:creationId xmlns:a16="http://schemas.microsoft.com/office/drawing/2014/main" id="{79498ABA-6B9A-4923-9584-EFBFD55A5C1A}"/>
              </a:ext>
            </a:extLst>
          </p:cNvPr>
          <p:cNvSpPr/>
          <p:nvPr/>
        </p:nvSpPr>
        <p:spPr>
          <a:xfrm>
            <a:off x="6973554" y="1179379"/>
            <a:ext cx="4297420" cy="649488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latin typeface="+mj-lt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7364688" y="1286953"/>
            <a:ext cx="35484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CONTENT BASED FILTERING</a:t>
            </a:r>
            <a:endParaRPr lang="en-IN" sz="20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93" name="Picture 9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0550" y="3281643"/>
            <a:ext cx="705961" cy="706990"/>
          </a:xfrm>
          <a:prstGeom prst="rect">
            <a:avLst/>
          </a:prstGeom>
        </p:spPr>
      </p:pic>
      <p:pic>
        <p:nvPicPr>
          <p:cNvPr id="94" name="Picture 93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9361520" y="2295610"/>
            <a:ext cx="705961" cy="706990"/>
          </a:xfrm>
          <a:prstGeom prst="rect">
            <a:avLst/>
          </a:prstGeom>
        </p:spPr>
      </p:pic>
      <p:sp>
        <p:nvSpPr>
          <p:cNvPr id="95" name="Rectangle 94"/>
          <p:cNvSpPr/>
          <p:nvPr/>
        </p:nvSpPr>
        <p:spPr>
          <a:xfrm>
            <a:off x="9223513" y="2194215"/>
            <a:ext cx="1914939" cy="2160104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6" name="TextBox 95"/>
          <p:cNvSpPr txBox="1"/>
          <p:nvPr/>
        </p:nvSpPr>
        <p:spPr>
          <a:xfrm>
            <a:off x="9021404" y="4040341"/>
            <a:ext cx="23191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>
                <a:solidFill>
                  <a:schemeClr val="bg1"/>
                </a:solidFill>
              </a:rPr>
              <a:t>Similar books</a:t>
            </a:r>
            <a:endParaRPr lang="en-IN" sz="1400">
              <a:solidFill>
                <a:schemeClr val="bg1"/>
              </a:solidFill>
            </a:endParaRPr>
          </a:p>
        </p:txBody>
      </p:sp>
      <p:pic>
        <p:nvPicPr>
          <p:cNvPr id="97" name="Picture 9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1775" y="2881585"/>
            <a:ext cx="1139685" cy="1139685"/>
          </a:xfrm>
          <a:prstGeom prst="rect">
            <a:avLst/>
          </a:prstGeom>
        </p:spPr>
      </p:pic>
      <p:pic>
        <p:nvPicPr>
          <p:cNvPr id="98" name="Picture 9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1521" y="3281643"/>
            <a:ext cx="705961" cy="706990"/>
          </a:xfrm>
          <a:prstGeom prst="rect">
            <a:avLst/>
          </a:prstGeom>
        </p:spPr>
      </p:pic>
      <p:pic>
        <p:nvPicPr>
          <p:cNvPr id="99" name="Picture 9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0551" y="2303633"/>
            <a:ext cx="705961" cy="706990"/>
          </a:xfrm>
          <a:prstGeom prst="rect">
            <a:avLst/>
          </a:prstGeom>
        </p:spPr>
      </p:pic>
      <p:cxnSp>
        <p:nvCxnSpPr>
          <p:cNvPr id="101" name="Straight Arrow Connector 100"/>
          <p:cNvCxnSpPr/>
          <p:nvPr/>
        </p:nvCxnSpPr>
        <p:spPr>
          <a:xfrm flipV="1">
            <a:off x="7904922" y="2790088"/>
            <a:ext cx="1456598" cy="43681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" name="Picture 10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3586" y="5407038"/>
            <a:ext cx="705961" cy="706990"/>
          </a:xfrm>
          <a:prstGeom prst="rect">
            <a:avLst/>
          </a:prstGeom>
        </p:spPr>
      </p:pic>
      <p:pic>
        <p:nvPicPr>
          <p:cNvPr id="103" name="Picture 10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6342" y="5407037"/>
            <a:ext cx="705961" cy="706990"/>
          </a:xfrm>
          <a:prstGeom prst="rect">
            <a:avLst/>
          </a:prstGeom>
        </p:spPr>
      </p:pic>
      <p:pic>
        <p:nvPicPr>
          <p:cNvPr id="104" name="Picture 10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1829" y="5407036"/>
            <a:ext cx="705961" cy="706990"/>
          </a:xfrm>
          <a:prstGeom prst="rect">
            <a:avLst/>
          </a:prstGeom>
        </p:spPr>
      </p:pic>
      <p:sp>
        <p:nvSpPr>
          <p:cNvPr id="105" name="Rectangle 104"/>
          <p:cNvSpPr/>
          <p:nvPr/>
        </p:nvSpPr>
        <p:spPr>
          <a:xfrm>
            <a:off x="7563016" y="5273979"/>
            <a:ext cx="3405808" cy="1176644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6" name="TextBox 105"/>
          <p:cNvSpPr txBox="1"/>
          <p:nvPr/>
        </p:nvSpPr>
        <p:spPr>
          <a:xfrm>
            <a:off x="8106244" y="6145022"/>
            <a:ext cx="23191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>
                <a:solidFill>
                  <a:schemeClr val="bg1"/>
                </a:solidFill>
              </a:rPr>
              <a:t>Recommended</a:t>
            </a:r>
            <a:endParaRPr lang="en-IN" sz="1400">
              <a:solidFill>
                <a:schemeClr val="bg1"/>
              </a:solidFill>
            </a:endParaRPr>
          </a:p>
        </p:txBody>
      </p:sp>
      <p:cxnSp>
        <p:nvCxnSpPr>
          <p:cNvPr id="108" name="Straight Arrow Connector 107"/>
          <p:cNvCxnSpPr/>
          <p:nvPr/>
        </p:nvCxnSpPr>
        <p:spPr>
          <a:xfrm>
            <a:off x="10224052" y="4354319"/>
            <a:ext cx="19878" cy="91966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/>
          <p:cNvCxnSpPr/>
          <p:nvPr/>
        </p:nvCxnSpPr>
        <p:spPr>
          <a:xfrm flipH="1" flipV="1">
            <a:off x="7563016" y="3988633"/>
            <a:ext cx="529359" cy="126103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36" t="7438" r="18926" b="15410"/>
          <a:stretch/>
        </p:blipFill>
        <p:spPr>
          <a:xfrm>
            <a:off x="11895588" y="38806"/>
            <a:ext cx="249496" cy="263503"/>
          </a:xfrm>
          <a:prstGeom prst="flowChartConnector">
            <a:avLst/>
          </a:prstGeom>
          <a:ln w="19050">
            <a:solidFill>
              <a:schemeClr val="accent3">
                <a:lumMod val="60000"/>
                <a:lumOff val="40000"/>
              </a:schemeClr>
            </a:solidFill>
          </a:ln>
        </p:spPr>
      </p:pic>
      <p:sp>
        <p:nvSpPr>
          <p:cNvPr id="46" name="TextBox 45"/>
          <p:cNvSpPr txBox="1"/>
          <p:nvPr/>
        </p:nvSpPr>
        <p:spPr>
          <a:xfrm>
            <a:off x="-51881" y="6611779"/>
            <a:ext cx="37613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smtClean="0">
                <a:solidFill>
                  <a:schemeClr val="bg1"/>
                </a:solidFill>
              </a:rPr>
              <a:t>13</a:t>
            </a:r>
            <a:endParaRPr lang="en-IN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34535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itle 2">
            <a:extLst>
              <a:ext uri="{FF2B5EF4-FFF2-40B4-BE49-F238E27FC236}">
                <a16:creationId xmlns:a16="http://schemas.microsoft.com/office/drawing/2014/main" id="{08BA0267-5994-4AC1-A3AC-B3D319848613}"/>
              </a:ext>
            </a:extLst>
          </p:cNvPr>
          <p:cNvSpPr txBox="1">
            <a:spLocks/>
          </p:cNvSpPr>
          <p:nvPr/>
        </p:nvSpPr>
        <p:spPr>
          <a:xfrm>
            <a:off x="376031" y="103400"/>
            <a:ext cx="11157817" cy="66051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MARKETING STRATEGIES</a:t>
            </a:r>
            <a:endParaRPr lang="en-US" b="1">
              <a:solidFill>
                <a:schemeClr val="accent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2152062" y="1141597"/>
            <a:ext cx="7743527" cy="56255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223" name="Group 222"/>
          <p:cNvGrpSpPr/>
          <p:nvPr/>
        </p:nvGrpSpPr>
        <p:grpSpPr>
          <a:xfrm>
            <a:off x="2152062" y="763911"/>
            <a:ext cx="7813572" cy="6003234"/>
            <a:chOff x="1595471" y="375647"/>
            <a:chExt cx="6594357" cy="6018846"/>
          </a:xfrm>
        </p:grpSpPr>
        <p:sp>
          <p:nvSpPr>
            <p:cNvPr id="224" name="Rectangle 223"/>
            <p:cNvSpPr/>
            <p:nvPr/>
          </p:nvSpPr>
          <p:spPr>
            <a:xfrm>
              <a:off x="1595472" y="378372"/>
              <a:ext cx="6529428" cy="601612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25" name="Rectangle 224"/>
            <p:cNvSpPr/>
            <p:nvPr/>
          </p:nvSpPr>
          <p:spPr>
            <a:xfrm>
              <a:off x="1595472" y="378372"/>
              <a:ext cx="6529428" cy="460354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226" name="Straight Connector 225"/>
            <p:cNvCxnSpPr/>
            <p:nvPr/>
          </p:nvCxnSpPr>
          <p:spPr>
            <a:xfrm>
              <a:off x="6972730" y="735003"/>
              <a:ext cx="346842" cy="6306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7" name="Rectangle 226"/>
            <p:cNvSpPr/>
            <p:nvPr/>
          </p:nvSpPr>
          <p:spPr>
            <a:xfrm>
              <a:off x="7388940" y="533204"/>
              <a:ext cx="309004" cy="227023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28" name="TextBox 227"/>
            <p:cNvSpPr txBox="1"/>
            <p:nvPr/>
          </p:nvSpPr>
          <p:spPr>
            <a:xfrm>
              <a:off x="7708980" y="375647"/>
              <a:ext cx="48084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>
                  <a:solidFill>
                    <a:srgbClr val="00B050"/>
                  </a:solidFill>
                </a:rPr>
                <a:t>X</a:t>
              </a:r>
              <a:endParaRPr lang="en-IN" sz="2800">
                <a:solidFill>
                  <a:srgbClr val="00B050"/>
                </a:solidFill>
              </a:endParaRPr>
            </a:p>
          </p:txBody>
        </p:sp>
        <p:sp>
          <p:nvSpPr>
            <p:cNvPr id="229" name="Rectangle 228"/>
            <p:cNvSpPr/>
            <p:nvPr/>
          </p:nvSpPr>
          <p:spPr>
            <a:xfrm>
              <a:off x="1595471" y="851242"/>
              <a:ext cx="6529428" cy="907420"/>
            </a:xfrm>
            <a:prstGeom prst="rect">
              <a:avLst/>
            </a:prstGeom>
            <a:gradFill flip="none" rotWithShape="1">
              <a:gsLst>
                <a:gs pos="0">
                  <a:srgbClr val="0075A2"/>
                </a:gs>
                <a:gs pos="100000">
                  <a:srgbClr val="0B9B74"/>
                </a:gs>
              </a:gsLst>
              <a:path path="circle">
                <a:fillToRect l="50000" t="130000" r="50000" b="-30000"/>
              </a:path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230" name="Picture 229"/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06" t="-463" r="34859" b="5658"/>
            <a:stretch/>
          </p:blipFill>
          <p:spPr>
            <a:xfrm>
              <a:off x="1828800" y="900623"/>
              <a:ext cx="886479" cy="821946"/>
            </a:xfrm>
            <a:prstGeom prst="flowChartConnector">
              <a:avLst/>
            </a:prstGeom>
          </p:spPr>
        </p:pic>
        <p:sp>
          <p:nvSpPr>
            <p:cNvPr id="231" name="TextBox 230"/>
            <p:cNvSpPr txBox="1"/>
            <p:nvPr/>
          </p:nvSpPr>
          <p:spPr>
            <a:xfrm>
              <a:off x="2715279" y="1120286"/>
              <a:ext cx="23662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chemeClr val="bg1"/>
                  </a:solidFill>
                  <a:latin typeface="Californian FB" panose="0207040306080B030204" pitchFamily="18" charset="0"/>
                  <a:cs typeface="Times New Roman" panose="02020603050405020304" pitchFamily="18" charset="0"/>
                </a:rPr>
                <a:t>THE BOOK PALACE</a:t>
              </a:r>
              <a:endParaRPr lang="en-IN">
                <a:solidFill>
                  <a:schemeClr val="bg1"/>
                </a:solidFill>
                <a:latin typeface="Californian FB" panose="0207040306080B0302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2" name="TextBox 231"/>
            <p:cNvSpPr txBox="1"/>
            <p:nvPr/>
          </p:nvSpPr>
          <p:spPr>
            <a:xfrm>
              <a:off x="5771422" y="1151261"/>
              <a:ext cx="865539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>
                  <a:solidFill>
                    <a:schemeClr val="bg1"/>
                  </a:solidFill>
                </a:rPr>
                <a:t>HOME</a:t>
              </a:r>
              <a:endParaRPr lang="en-IN" sz="900">
                <a:solidFill>
                  <a:schemeClr val="bg1"/>
                </a:solidFill>
              </a:endParaRPr>
            </a:p>
          </p:txBody>
        </p:sp>
        <p:sp>
          <p:nvSpPr>
            <p:cNvPr id="233" name="TextBox 232"/>
            <p:cNvSpPr txBox="1"/>
            <p:nvPr/>
          </p:nvSpPr>
          <p:spPr>
            <a:xfrm>
              <a:off x="6197211" y="1153277"/>
              <a:ext cx="104120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>
                  <a:solidFill>
                    <a:schemeClr val="bg1"/>
                  </a:solidFill>
                </a:rPr>
                <a:t>CATEGORIES</a:t>
              </a:r>
              <a:endParaRPr lang="en-IN" sz="900">
                <a:solidFill>
                  <a:schemeClr val="bg1"/>
                </a:solidFill>
              </a:endParaRPr>
            </a:p>
          </p:txBody>
        </p:sp>
        <p:sp>
          <p:nvSpPr>
            <p:cNvPr id="234" name="TextBox 233"/>
            <p:cNvSpPr txBox="1"/>
            <p:nvPr/>
          </p:nvSpPr>
          <p:spPr>
            <a:xfrm>
              <a:off x="6894062" y="1147743"/>
              <a:ext cx="865539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>
                  <a:solidFill>
                    <a:schemeClr val="bg1"/>
                  </a:solidFill>
                </a:rPr>
                <a:t>CART</a:t>
              </a:r>
              <a:endParaRPr lang="en-IN" sz="900">
                <a:solidFill>
                  <a:schemeClr val="bg1"/>
                </a:solidFill>
              </a:endParaRPr>
            </a:p>
          </p:txBody>
        </p:sp>
        <p:sp>
          <p:nvSpPr>
            <p:cNvPr id="235" name="TextBox 234"/>
            <p:cNvSpPr txBox="1"/>
            <p:nvPr/>
          </p:nvSpPr>
          <p:spPr>
            <a:xfrm>
              <a:off x="7265174" y="1140314"/>
              <a:ext cx="8655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>
                  <a:solidFill>
                    <a:schemeClr val="bg1"/>
                  </a:solidFill>
                </a:rPr>
                <a:t>HI BRYAN</a:t>
              </a:r>
              <a:endParaRPr lang="en-IN" sz="1000">
                <a:solidFill>
                  <a:schemeClr val="bg1"/>
                </a:solidFill>
              </a:endParaRPr>
            </a:p>
          </p:txBody>
        </p:sp>
        <p:sp>
          <p:nvSpPr>
            <p:cNvPr id="236" name="Rectangle 235"/>
            <p:cNvSpPr/>
            <p:nvPr/>
          </p:nvSpPr>
          <p:spPr>
            <a:xfrm>
              <a:off x="1595471" y="2059145"/>
              <a:ext cx="6529428" cy="198236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37" name="TextBox 236"/>
            <p:cNvSpPr txBox="1"/>
            <p:nvPr/>
          </p:nvSpPr>
          <p:spPr>
            <a:xfrm>
              <a:off x="1653131" y="2046866"/>
              <a:ext cx="45510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ITEMS FOR YOU</a:t>
              </a:r>
              <a:endParaRPr lang="en-IN"/>
            </a:p>
          </p:txBody>
        </p:sp>
        <p:pic>
          <p:nvPicPr>
            <p:cNvPr id="238" name="Picture 2" descr="Harry Potter and the Deathly Hallows (Harry Potter Series #7) by J. K.  Rowling, Paperback | Barnes &amp; Noble®"/>
            <p:cNvPicPr>
              <a:picLocks noChangeAspect="1" noChangeArrowheads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41894" y="2392684"/>
              <a:ext cx="813850" cy="11813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9" name="Picture 4" descr="The Lord Of The Rings: Tolkien, J.R.R.: 9780544003415: Amazon.com: Books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04762" y="2378721"/>
              <a:ext cx="798499" cy="11953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0" name="Picture 6" descr="Amazon.com: The Chronicles of Narnia: 9780066238500: Lewis, C. S., Baynes,  Pauline: Books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60786" y="2378721"/>
              <a:ext cx="791568" cy="11885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1" name="Picture 8" descr="The Lightning Thief by Rick Riordan - Percy Jackson and the Olympians -  Disney-Hyperion, Other Books"/>
            <p:cNvPicPr>
              <a:picLocks noChangeAspect="1" noChangeArrowheads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82330" y="2392684"/>
              <a:ext cx="786534" cy="11885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2" name="TextBox 241"/>
            <p:cNvSpPr txBox="1"/>
            <p:nvPr/>
          </p:nvSpPr>
          <p:spPr>
            <a:xfrm>
              <a:off x="2373967" y="3546586"/>
              <a:ext cx="7817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$9.99</a:t>
              </a:r>
              <a:endParaRPr lang="en-IN"/>
            </a:p>
          </p:txBody>
        </p:sp>
        <p:sp>
          <p:nvSpPr>
            <p:cNvPr id="243" name="TextBox 242"/>
            <p:cNvSpPr txBox="1"/>
            <p:nvPr/>
          </p:nvSpPr>
          <p:spPr>
            <a:xfrm>
              <a:off x="3928661" y="3524323"/>
              <a:ext cx="7817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$9.99</a:t>
              </a:r>
              <a:endParaRPr lang="en-IN"/>
            </a:p>
          </p:txBody>
        </p:sp>
        <p:sp>
          <p:nvSpPr>
            <p:cNvPr id="244" name="TextBox 243"/>
            <p:cNvSpPr txBox="1"/>
            <p:nvPr/>
          </p:nvSpPr>
          <p:spPr>
            <a:xfrm>
              <a:off x="5380533" y="3517506"/>
              <a:ext cx="7817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$5.99</a:t>
              </a:r>
              <a:endParaRPr lang="en-IN"/>
            </a:p>
          </p:txBody>
        </p:sp>
        <p:sp>
          <p:nvSpPr>
            <p:cNvPr id="245" name="TextBox 244"/>
            <p:cNvSpPr txBox="1"/>
            <p:nvPr/>
          </p:nvSpPr>
          <p:spPr>
            <a:xfrm>
              <a:off x="6788145" y="3524323"/>
              <a:ext cx="7817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$7.99</a:t>
              </a:r>
              <a:endParaRPr lang="en-IN"/>
            </a:p>
          </p:txBody>
        </p:sp>
        <p:pic>
          <p:nvPicPr>
            <p:cNvPr id="246" name="Picture 245"/>
            <p:cNvPicPr>
              <a:picLocks noChangeAspect="1"/>
            </p:cNvPicPr>
            <p:nvPr/>
          </p:nvPicPr>
          <p:blipFill>
            <a:blip r:embed="rId7"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3012012" y="3459824"/>
              <a:ext cx="296629" cy="296629"/>
            </a:xfrm>
            <a:prstGeom prst="rect">
              <a:avLst/>
            </a:prstGeom>
          </p:spPr>
        </p:pic>
        <p:pic>
          <p:nvPicPr>
            <p:cNvPr id="247" name="Picture 246"/>
            <p:cNvPicPr>
              <a:picLocks noChangeAspect="1"/>
            </p:cNvPicPr>
            <p:nvPr/>
          </p:nvPicPr>
          <p:blipFill>
            <a:blip r:embed="rId7"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4578412" y="3467195"/>
              <a:ext cx="296629" cy="296629"/>
            </a:xfrm>
            <a:prstGeom prst="rect">
              <a:avLst/>
            </a:prstGeom>
          </p:spPr>
        </p:pic>
        <p:pic>
          <p:nvPicPr>
            <p:cNvPr id="248" name="Picture 247"/>
            <p:cNvPicPr>
              <a:picLocks noChangeAspect="1"/>
            </p:cNvPicPr>
            <p:nvPr/>
          </p:nvPicPr>
          <p:blipFill>
            <a:blip r:embed="rId7"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5994855" y="3455372"/>
              <a:ext cx="296629" cy="296629"/>
            </a:xfrm>
            <a:prstGeom prst="rect">
              <a:avLst/>
            </a:prstGeom>
          </p:spPr>
        </p:pic>
        <p:pic>
          <p:nvPicPr>
            <p:cNvPr id="249" name="Picture 248"/>
            <p:cNvPicPr>
              <a:picLocks noChangeAspect="1"/>
            </p:cNvPicPr>
            <p:nvPr/>
          </p:nvPicPr>
          <p:blipFill>
            <a:blip r:embed="rId7"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7453014" y="3467195"/>
              <a:ext cx="296629" cy="296629"/>
            </a:xfrm>
            <a:prstGeom prst="rect">
              <a:avLst/>
            </a:prstGeom>
          </p:spPr>
        </p:pic>
        <p:sp>
          <p:nvSpPr>
            <p:cNvPr id="250" name="TextBox 249"/>
            <p:cNvSpPr txBox="1"/>
            <p:nvPr/>
          </p:nvSpPr>
          <p:spPr>
            <a:xfrm>
              <a:off x="1653131" y="4115413"/>
              <a:ext cx="45510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CUSTOMERS LIKE YOU BOUGHT</a:t>
              </a:r>
              <a:endParaRPr lang="en-IN"/>
            </a:p>
          </p:txBody>
        </p:sp>
        <p:pic>
          <p:nvPicPr>
            <p:cNvPr id="251" name="Picture 4" descr="The Lord Of The Rings: Tolkien, J.R.R.: 9780544003415: Amazon.com: Books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63811" y="4448103"/>
              <a:ext cx="798499" cy="11953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2" name="TextBox 251"/>
            <p:cNvSpPr txBox="1"/>
            <p:nvPr/>
          </p:nvSpPr>
          <p:spPr>
            <a:xfrm>
              <a:off x="2373967" y="5615133"/>
              <a:ext cx="7817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$9.99</a:t>
              </a:r>
              <a:endParaRPr lang="en-IN"/>
            </a:p>
          </p:txBody>
        </p:sp>
        <p:sp>
          <p:nvSpPr>
            <p:cNvPr id="253" name="TextBox 252"/>
            <p:cNvSpPr txBox="1"/>
            <p:nvPr/>
          </p:nvSpPr>
          <p:spPr>
            <a:xfrm>
              <a:off x="3928661" y="5592870"/>
              <a:ext cx="7817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$5.99</a:t>
              </a:r>
              <a:endParaRPr lang="en-IN"/>
            </a:p>
          </p:txBody>
        </p:sp>
        <p:sp>
          <p:nvSpPr>
            <p:cNvPr id="254" name="TextBox 253"/>
            <p:cNvSpPr txBox="1"/>
            <p:nvPr/>
          </p:nvSpPr>
          <p:spPr>
            <a:xfrm>
              <a:off x="5380533" y="5586053"/>
              <a:ext cx="7817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$9.99</a:t>
              </a:r>
              <a:endParaRPr lang="en-IN"/>
            </a:p>
          </p:txBody>
        </p:sp>
        <p:pic>
          <p:nvPicPr>
            <p:cNvPr id="255" name="Picture 16" descr="The Grisha: Shadow and Bone: Book 1 by Bardugo, Leigh Book The Fast Free  9781780622262 | eBay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86788" y="4447289"/>
              <a:ext cx="843327" cy="12033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6" name="TextBox 255"/>
            <p:cNvSpPr txBox="1"/>
            <p:nvPr/>
          </p:nvSpPr>
          <p:spPr>
            <a:xfrm>
              <a:off x="6788145" y="5592870"/>
              <a:ext cx="7817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$8.99</a:t>
              </a:r>
              <a:endParaRPr lang="en-IN"/>
            </a:p>
          </p:txBody>
        </p:sp>
        <p:pic>
          <p:nvPicPr>
            <p:cNvPr id="257" name="Picture 10" descr="Best Fantasy Books for Kids on Epic | books for all ages | Epic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8639" y="4456004"/>
              <a:ext cx="826727" cy="11937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8" name="Picture 257"/>
            <p:cNvPicPr>
              <a:picLocks noChangeAspect="1"/>
            </p:cNvPicPr>
            <p:nvPr/>
          </p:nvPicPr>
          <p:blipFill>
            <a:blip r:embed="rId7"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3012012" y="5528371"/>
              <a:ext cx="296629" cy="296629"/>
            </a:xfrm>
            <a:prstGeom prst="rect">
              <a:avLst/>
            </a:prstGeom>
          </p:spPr>
        </p:pic>
        <p:pic>
          <p:nvPicPr>
            <p:cNvPr id="259" name="Picture 258"/>
            <p:cNvPicPr>
              <a:picLocks noChangeAspect="1"/>
            </p:cNvPicPr>
            <p:nvPr/>
          </p:nvPicPr>
          <p:blipFill>
            <a:blip r:embed="rId7"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4578412" y="5535742"/>
              <a:ext cx="296629" cy="296629"/>
            </a:xfrm>
            <a:prstGeom prst="rect">
              <a:avLst/>
            </a:prstGeom>
          </p:spPr>
        </p:pic>
        <p:pic>
          <p:nvPicPr>
            <p:cNvPr id="260" name="Picture 259"/>
            <p:cNvPicPr>
              <a:picLocks noChangeAspect="1"/>
            </p:cNvPicPr>
            <p:nvPr/>
          </p:nvPicPr>
          <p:blipFill>
            <a:blip r:embed="rId7"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5994855" y="5523919"/>
              <a:ext cx="296629" cy="296629"/>
            </a:xfrm>
            <a:prstGeom prst="rect">
              <a:avLst/>
            </a:prstGeom>
          </p:spPr>
        </p:pic>
        <p:pic>
          <p:nvPicPr>
            <p:cNvPr id="261" name="Picture 28" descr="Book review: The Inheritance Games – The Pioneer Press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88145" y="4476972"/>
              <a:ext cx="780719" cy="11732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2" name="Picture 261"/>
            <p:cNvPicPr>
              <a:picLocks noChangeAspect="1"/>
            </p:cNvPicPr>
            <p:nvPr/>
          </p:nvPicPr>
          <p:blipFill>
            <a:blip r:embed="rId7"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7453014" y="5535742"/>
              <a:ext cx="296629" cy="296629"/>
            </a:xfrm>
            <a:prstGeom prst="rect">
              <a:avLst/>
            </a:prstGeom>
          </p:spPr>
        </p:pic>
      </p:grpSp>
      <p:pic>
        <p:nvPicPr>
          <p:cNvPr id="45" name="Picture 44"/>
          <p:cNvPicPr>
            <a:picLocks noChangeAspect="1"/>
          </p:cNvPicPr>
          <p:nvPr/>
        </p:nvPicPr>
        <p:blipFill rotWithShape="1"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36" t="7438" r="18926" b="15410"/>
          <a:stretch/>
        </p:blipFill>
        <p:spPr>
          <a:xfrm>
            <a:off x="11895588" y="38806"/>
            <a:ext cx="249496" cy="263503"/>
          </a:xfrm>
          <a:prstGeom prst="flowChartConnector">
            <a:avLst/>
          </a:prstGeom>
          <a:ln w="19050">
            <a:solidFill>
              <a:schemeClr val="accent3">
                <a:lumMod val="60000"/>
                <a:lumOff val="40000"/>
              </a:schemeClr>
            </a:solidFill>
          </a:ln>
        </p:spPr>
      </p:pic>
      <p:sp>
        <p:nvSpPr>
          <p:cNvPr id="47" name="TextBox 46"/>
          <p:cNvSpPr txBox="1"/>
          <p:nvPr/>
        </p:nvSpPr>
        <p:spPr>
          <a:xfrm>
            <a:off x="-51881" y="6611779"/>
            <a:ext cx="37613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smtClean="0">
                <a:solidFill>
                  <a:schemeClr val="bg1"/>
                </a:solidFill>
              </a:rPr>
              <a:t>14</a:t>
            </a:r>
            <a:endParaRPr lang="en-IN" sz="1000" b="1" dirty="0">
              <a:solidFill>
                <a:schemeClr val="bg1"/>
              </a:solidFill>
            </a:endParaRPr>
          </a:p>
        </p:txBody>
      </p:sp>
      <p:sp>
        <p:nvSpPr>
          <p:cNvPr id="2" name="Pentagon 1"/>
          <p:cNvSpPr/>
          <p:nvPr/>
        </p:nvSpPr>
        <p:spPr>
          <a:xfrm>
            <a:off x="599731" y="3064521"/>
            <a:ext cx="1828800" cy="702366"/>
          </a:xfrm>
          <a:prstGeom prst="homePlate">
            <a:avLst/>
          </a:prstGeom>
          <a:gradFill>
            <a:gsLst>
              <a:gs pos="0">
                <a:srgbClr val="FE6287">
                  <a:lumMod val="86000"/>
                </a:srgbClr>
              </a:gs>
              <a:gs pos="87000">
                <a:srgbClr val="FBBDF4">
                  <a:alpha val="81000"/>
                  <a:lumMod val="50000"/>
                </a:srgbClr>
              </a:gs>
            </a:gsLst>
            <a:lin ang="5400000" scaled="1"/>
          </a:gra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8" name="Pentagon 47"/>
          <p:cNvSpPr/>
          <p:nvPr/>
        </p:nvSpPr>
        <p:spPr>
          <a:xfrm rot="10800000">
            <a:off x="9569676" y="5196463"/>
            <a:ext cx="1828800" cy="702366"/>
          </a:xfrm>
          <a:prstGeom prst="homePlate">
            <a:avLst/>
          </a:prstGeom>
          <a:gradFill>
            <a:gsLst>
              <a:gs pos="0">
                <a:srgbClr val="FE6287">
                  <a:lumMod val="86000"/>
                </a:srgbClr>
              </a:gs>
              <a:gs pos="87000">
                <a:srgbClr val="FBBDF4">
                  <a:alpha val="81000"/>
                  <a:lumMod val="50000"/>
                </a:srgbClr>
              </a:gs>
            </a:gsLst>
            <a:lin ang="5400000" scaled="1"/>
          </a:gra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913883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itle 2">
            <a:extLst>
              <a:ext uri="{FF2B5EF4-FFF2-40B4-BE49-F238E27FC236}">
                <a16:creationId xmlns:a16="http://schemas.microsoft.com/office/drawing/2014/main" id="{08BA0267-5994-4AC1-A3AC-B3D319848613}"/>
              </a:ext>
            </a:extLst>
          </p:cNvPr>
          <p:cNvSpPr txBox="1">
            <a:spLocks/>
          </p:cNvSpPr>
          <p:nvPr/>
        </p:nvSpPr>
        <p:spPr>
          <a:xfrm>
            <a:off x="376031" y="103400"/>
            <a:ext cx="11157817" cy="66051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MARKETING STRATEGIES</a:t>
            </a:r>
            <a:endParaRPr lang="en-US" b="1">
              <a:solidFill>
                <a:schemeClr val="accent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2094912" y="914985"/>
            <a:ext cx="7730395" cy="56255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44" name="Group 43"/>
          <p:cNvGrpSpPr/>
          <p:nvPr/>
        </p:nvGrpSpPr>
        <p:grpSpPr>
          <a:xfrm>
            <a:off x="2094912" y="853440"/>
            <a:ext cx="7800321" cy="6004560"/>
            <a:chOff x="1595471" y="375647"/>
            <a:chExt cx="6594357" cy="6018846"/>
          </a:xfrm>
        </p:grpSpPr>
        <p:sp>
          <p:nvSpPr>
            <p:cNvPr id="45" name="Rectangle 44"/>
            <p:cNvSpPr/>
            <p:nvPr/>
          </p:nvSpPr>
          <p:spPr>
            <a:xfrm>
              <a:off x="1595472" y="378372"/>
              <a:ext cx="6529428" cy="601612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1595472" y="378372"/>
              <a:ext cx="6529428" cy="460354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47" name="Straight Connector 46"/>
            <p:cNvCxnSpPr/>
            <p:nvPr/>
          </p:nvCxnSpPr>
          <p:spPr>
            <a:xfrm>
              <a:off x="6972730" y="735003"/>
              <a:ext cx="346842" cy="6306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Rectangle 47"/>
            <p:cNvSpPr/>
            <p:nvPr/>
          </p:nvSpPr>
          <p:spPr>
            <a:xfrm>
              <a:off x="7388940" y="533204"/>
              <a:ext cx="309004" cy="227023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7708980" y="375647"/>
              <a:ext cx="48084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>
                  <a:solidFill>
                    <a:srgbClr val="00B050"/>
                  </a:solidFill>
                </a:rPr>
                <a:t>X</a:t>
              </a:r>
              <a:endParaRPr lang="en-IN" sz="2800">
                <a:solidFill>
                  <a:srgbClr val="00B050"/>
                </a:solidFill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1595471" y="851242"/>
              <a:ext cx="6529428" cy="907420"/>
            </a:xfrm>
            <a:prstGeom prst="rect">
              <a:avLst/>
            </a:prstGeom>
            <a:gradFill flip="none" rotWithShape="1">
              <a:gsLst>
                <a:gs pos="0">
                  <a:srgbClr val="0075A2"/>
                </a:gs>
                <a:gs pos="100000">
                  <a:srgbClr val="0B9B74"/>
                </a:gs>
              </a:gsLst>
              <a:path path="circle">
                <a:fillToRect l="50000" t="130000" r="50000" b="-30000"/>
              </a:path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51" name="Picture 50"/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06" t="-463" r="34859" b="5658"/>
            <a:stretch/>
          </p:blipFill>
          <p:spPr>
            <a:xfrm>
              <a:off x="1828800" y="900623"/>
              <a:ext cx="886479" cy="821946"/>
            </a:xfrm>
            <a:prstGeom prst="flowChartConnector">
              <a:avLst/>
            </a:prstGeom>
          </p:spPr>
        </p:pic>
        <p:sp>
          <p:nvSpPr>
            <p:cNvPr id="52" name="TextBox 51"/>
            <p:cNvSpPr txBox="1"/>
            <p:nvPr/>
          </p:nvSpPr>
          <p:spPr>
            <a:xfrm>
              <a:off x="2715279" y="1120286"/>
              <a:ext cx="23662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chemeClr val="bg1"/>
                  </a:solidFill>
                  <a:latin typeface="Californian FB" panose="0207040306080B030204" pitchFamily="18" charset="0"/>
                  <a:cs typeface="Times New Roman" panose="02020603050405020304" pitchFamily="18" charset="0"/>
                </a:rPr>
                <a:t>THE BOOK PALACE</a:t>
              </a:r>
              <a:endParaRPr lang="en-IN">
                <a:solidFill>
                  <a:schemeClr val="bg1"/>
                </a:solidFill>
                <a:latin typeface="Californian FB" panose="0207040306080B0302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5771422" y="1151261"/>
              <a:ext cx="865539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>
                  <a:solidFill>
                    <a:schemeClr val="bg1"/>
                  </a:solidFill>
                </a:rPr>
                <a:t>HOME</a:t>
              </a:r>
              <a:endParaRPr lang="en-IN" sz="900">
                <a:solidFill>
                  <a:schemeClr val="bg1"/>
                </a:solidFill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6197211" y="1153277"/>
              <a:ext cx="104120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>
                  <a:solidFill>
                    <a:schemeClr val="bg1"/>
                  </a:solidFill>
                </a:rPr>
                <a:t>CATEGORIES</a:t>
              </a:r>
              <a:endParaRPr lang="en-IN" sz="900">
                <a:solidFill>
                  <a:schemeClr val="bg1"/>
                </a:solidFill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6894062" y="1147743"/>
              <a:ext cx="865539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>
                  <a:solidFill>
                    <a:schemeClr val="bg1"/>
                  </a:solidFill>
                </a:rPr>
                <a:t>CART</a:t>
              </a:r>
              <a:endParaRPr lang="en-IN" sz="900">
                <a:solidFill>
                  <a:schemeClr val="bg1"/>
                </a:solidFill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7265174" y="1140314"/>
              <a:ext cx="8655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>
                  <a:solidFill>
                    <a:schemeClr val="bg1"/>
                  </a:solidFill>
                </a:rPr>
                <a:t>HI BRYAN</a:t>
              </a:r>
              <a:endParaRPr lang="en-IN" sz="1000">
                <a:solidFill>
                  <a:schemeClr val="bg1"/>
                </a:solidFill>
              </a:endParaRP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1595471" y="2059145"/>
              <a:ext cx="6529428" cy="198236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1653131" y="2046866"/>
              <a:ext cx="45510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PRODUCTS RELATED TO THIS ITEM</a:t>
              </a:r>
              <a:endParaRPr lang="en-IN"/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2373967" y="3546586"/>
              <a:ext cx="7817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$9.99</a:t>
              </a:r>
              <a:endParaRPr lang="en-IN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3928661" y="3524323"/>
              <a:ext cx="7817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$9.99</a:t>
              </a:r>
              <a:endParaRPr lang="en-IN"/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5380533" y="3517506"/>
              <a:ext cx="7817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$5.99</a:t>
              </a:r>
              <a:endParaRPr lang="en-IN"/>
            </a:p>
          </p:txBody>
        </p:sp>
        <p:pic>
          <p:nvPicPr>
            <p:cNvPr id="62" name="Picture 4" descr="The Best and Worst of Agatha Christie, Queen of Mystery — Make a Date of It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15044" y="2368819"/>
              <a:ext cx="811480" cy="12238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3" name="TextBox 62"/>
            <p:cNvSpPr txBox="1"/>
            <p:nvPr/>
          </p:nvSpPr>
          <p:spPr>
            <a:xfrm>
              <a:off x="6788145" y="3524323"/>
              <a:ext cx="7817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$7.99</a:t>
              </a:r>
              <a:endParaRPr lang="en-IN"/>
            </a:p>
          </p:txBody>
        </p:sp>
        <p:pic>
          <p:nvPicPr>
            <p:cNvPr id="64" name="Picture 6" descr="The Rivals of Sherlock Holmes | Book by Graeme Davis, Leslie S. Klinger |  Official Publisher Page | Simon &amp; Schuster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91766" y="2358045"/>
              <a:ext cx="790920" cy="11885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5" name="Picture 64"/>
            <p:cNvPicPr>
              <a:picLocks noChangeAspect="1"/>
            </p:cNvPicPr>
            <p:nvPr/>
          </p:nvPicPr>
          <p:blipFill>
            <a:blip r:embed="rId5"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3012012" y="3459824"/>
              <a:ext cx="296629" cy="296629"/>
            </a:xfrm>
            <a:prstGeom prst="rect">
              <a:avLst/>
            </a:prstGeom>
          </p:spPr>
        </p:pic>
        <p:pic>
          <p:nvPicPr>
            <p:cNvPr id="66" name="Picture 65"/>
            <p:cNvPicPr>
              <a:picLocks noChangeAspect="1"/>
            </p:cNvPicPr>
            <p:nvPr/>
          </p:nvPicPr>
          <p:blipFill>
            <a:blip r:embed="rId5"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4578412" y="3467195"/>
              <a:ext cx="296629" cy="296629"/>
            </a:xfrm>
            <a:prstGeom prst="rect">
              <a:avLst/>
            </a:prstGeom>
          </p:spPr>
        </p:pic>
        <p:pic>
          <p:nvPicPr>
            <p:cNvPr id="67" name="Picture 12" descr="The Best Mystery Novels of 2021 - The New York Times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73516" y="2354064"/>
              <a:ext cx="813163" cy="12219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8" name="Picture 14" descr="Murder Mystery Book Covers - 165+ Best Murder Mystery Book Cover Ideas &amp;  Inspiration | 99designs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09683" y="2369692"/>
              <a:ext cx="797591" cy="12221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9" name="Picture 68"/>
            <p:cNvPicPr>
              <a:picLocks noChangeAspect="1"/>
            </p:cNvPicPr>
            <p:nvPr/>
          </p:nvPicPr>
          <p:blipFill>
            <a:blip r:embed="rId5"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5994855" y="3455372"/>
              <a:ext cx="296629" cy="296629"/>
            </a:xfrm>
            <a:prstGeom prst="rect">
              <a:avLst/>
            </a:prstGeom>
          </p:spPr>
        </p:pic>
        <p:pic>
          <p:nvPicPr>
            <p:cNvPr id="70" name="Picture 69"/>
            <p:cNvPicPr>
              <a:picLocks noChangeAspect="1"/>
            </p:cNvPicPr>
            <p:nvPr/>
          </p:nvPicPr>
          <p:blipFill>
            <a:blip r:embed="rId5"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7453014" y="3467195"/>
              <a:ext cx="296629" cy="296629"/>
            </a:xfrm>
            <a:prstGeom prst="rect">
              <a:avLst/>
            </a:prstGeom>
          </p:spPr>
        </p:pic>
        <p:sp>
          <p:nvSpPr>
            <p:cNvPr id="71" name="TextBox 70"/>
            <p:cNvSpPr txBox="1"/>
            <p:nvPr/>
          </p:nvSpPr>
          <p:spPr>
            <a:xfrm>
              <a:off x="1653131" y="4115413"/>
              <a:ext cx="45510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FREQUENTLY BOUGHT TOGETHER</a:t>
              </a:r>
              <a:endParaRPr lang="en-IN"/>
            </a:p>
          </p:txBody>
        </p:sp>
        <p:pic>
          <p:nvPicPr>
            <p:cNvPr id="72" name="Picture 4" descr="The Lord Of The Rings: Tolkien, J.R.R.: 9780544003415: Amazon.com: Books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63811" y="4448103"/>
              <a:ext cx="798499" cy="11953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3" name="TextBox 72"/>
            <p:cNvSpPr txBox="1"/>
            <p:nvPr/>
          </p:nvSpPr>
          <p:spPr>
            <a:xfrm>
              <a:off x="2373967" y="5615133"/>
              <a:ext cx="7817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$9.99</a:t>
              </a:r>
              <a:endParaRPr lang="en-IN"/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3928661" y="5592870"/>
              <a:ext cx="7817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$5.99</a:t>
              </a:r>
              <a:endParaRPr lang="en-IN"/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5380533" y="5586053"/>
              <a:ext cx="7817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$9.99</a:t>
              </a:r>
              <a:endParaRPr lang="en-IN"/>
            </a:p>
          </p:txBody>
        </p:sp>
        <p:pic>
          <p:nvPicPr>
            <p:cNvPr id="76" name="Picture 16" descr="The Grisha: Shadow and Bone: Book 1 by Bardugo, Leigh Book The Fast Free  9781780622262 | eBay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86788" y="4447289"/>
              <a:ext cx="843327" cy="12033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7" name="TextBox 76"/>
            <p:cNvSpPr txBox="1"/>
            <p:nvPr/>
          </p:nvSpPr>
          <p:spPr>
            <a:xfrm>
              <a:off x="6788145" y="5592870"/>
              <a:ext cx="7817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$8.99</a:t>
              </a:r>
              <a:endParaRPr lang="en-IN"/>
            </a:p>
          </p:txBody>
        </p:sp>
        <p:pic>
          <p:nvPicPr>
            <p:cNvPr id="78" name="Picture 10" descr="Best Fantasy Books for Kids on Epic | books for all ages | Epic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8639" y="4456004"/>
              <a:ext cx="826727" cy="11937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9" name="Picture 78"/>
            <p:cNvPicPr>
              <a:picLocks noChangeAspect="1"/>
            </p:cNvPicPr>
            <p:nvPr/>
          </p:nvPicPr>
          <p:blipFill>
            <a:blip r:embed="rId5"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3012012" y="5528371"/>
              <a:ext cx="296629" cy="296629"/>
            </a:xfrm>
            <a:prstGeom prst="rect">
              <a:avLst/>
            </a:prstGeom>
          </p:spPr>
        </p:pic>
        <p:pic>
          <p:nvPicPr>
            <p:cNvPr id="80" name="Picture 79"/>
            <p:cNvPicPr>
              <a:picLocks noChangeAspect="1"/>
            </p:cNvPicPr>
            <p:nvPr/>
          </p:nvPicPr>
          <p:blipFill>
            <a:blip r:embed="rId5"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4578412" y="5535742"/>
              <a:ext cx="296629" cy="296629"/>
            </a:xfrm>
            <a:prstGeom prst="rect">
              <a:avLst/>
            </a:prstGeom>
          </p:spPr>
        </p:pic>
        <p:pic>
          <p:nvPicPr>
            <p:cNvPr id="81" name="Picture 80"/>
            <p:cNvPicPr>
              <a:picLocks noChangeAspect="1"/>
            </p:cNvPicPr>
            <p:nvPr/>
          </p:nvPicPr>
          <p:blipFill>
            <a:blip r:embed="rId5"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5994855" y="5523919"/>
              <a:ext cx="296629" cy="296629"/>
            </a:xfrm>
            <a:prstGeom prst="rect">
              <a:avLst/>
            </a:prstGeom>
          </p:spPr>
        </p:pic>
        <p:pic>
          <p:nvPicPr>
            <p:cNvPr id="82" name="Picture 28" descr="Book review: The Inheritance Games – The Pioneer Press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88145" y="4476972"/>
              <a:ext cx="780719" cy="11732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3" name="Picture 82"/>
            <p:cNvPicPr>
              <a:picLocks noChangeAspect="1"/>
            </p:cNvPicPr>
            <p:nvPr/>
          </p:nvPicPr>
          <p:blipFill>
            <a:blip r:embed="rId5"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7453014" y="5535742"/>
              <a:ext cx="296629" cy="296629"/>
            </a:xfrm>
            <a:prstGeom prst="rect">
              <a:avLst/>
            </a:prstGeom>
          </p:spPr>
        </p:pic>
      </p:grpSp>
      <p:pic>
        <p:nvPicPr>
          <p:cNvPr id="84" name="Picture 83"/>
          <p:cNvPicPr>
            <a:picLocks noChangeAspect="1"/>
          </p:cNvPicPr>
          <p:nvPr/>
        </p:nvPicPr>
        <p:blipFill rotWithShape="1"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36" t="7438" r="18926" b="15410"/>
          <a:stretch/>
        </p:blipFill>
        <p:spPr>
          <a:xfrm>
            <a:off x="11895588" y="38806"/>
            <a:ext cx="249496" cy="263503"/>
          </a:xfrm>
          <a:prstGeom prst="flowChartConnector">
            <a:avLst/>
          </a:prstGeom>
          <a:ln w="19050">
            <a:solidFill>
              <a:schemeClr val="accent3">
                <a:lumMod val="60000"/>
                <a:lumOff val="40000"/>
              </a:schemeClr>
            </a:solidFill>
          </a:ln>
        </p:spPr>
      </p:pic>
      <p:sp>
        <p:nvSpPr>
          <p:cNvPr id="86" name="TextBox 85"/>
          <p:cNvSpPr txBox="1"/>
          <p:nvPr/>
        </p:nvSpPr>
        <p:spPr>
          <a:xfrm>
            <a:off x="-51881" y="6611779"/>
            <a:ext cx="37613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smtClean="0">
                <a:solidFill>
                  <a:schemeClr val="bg1"/>
                </a:solidFill>
              </a:rPr>
              <a:t>15</a:t>
            </a:r>
            <a:endParaRPr lang="en-IN" sz="1000" b="1" dirty="0">
              <a:solidFill>
                <a:schemeClr val="bg1"/>
              </a:solidFill>
            </a:endParaRPr>
          </a:p>
        </p:txBody>
      </p:sp>
      <p:sp>
        <p:nvSpPr>
          <p:cNvPr id="85" name="Pentagon 84"/>
          <p:cNvSpPr/>
          <p:nvPr/>
        </p:nvSpPr>
        <p:spPr>
          <a:xfrm>
            <a:off x="599731" y="3064521"/>
            <a:ext cx="1828800" cy="702366"/>
          </a:xfrm>
          <a:prstGeom prst="homePlate">
            <a:avLst/>
          </a:prstGeom>
          <a:gradFill>
            <a:gsLst>
              <a:gs pos="0">
                <a:srgbClr val="FE6287">
                  <a:lumMod val="86000"/>
                </a:srgbClr>
              </a:gs>
              <a:gs pos="87000">
                <a:srgbClr val="FBBDF4">
                  <a:alpha val="81000"/>
                  <a:lumMod val="50000"/>
                </a:srgbClr>
              </a:gs>
            </a:gsLst>
            <a:lin ang="5400000" scaled="1"/>
          </a:gra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7" name="Pentagon 86"/>
          <p:cNvSpPr/>
          <p:nvPr/>
        </p:nvSpPr>
        <p:spPr>
          <a:xfrm rot="10800000">
            <a:off x="9344844" y="5212942"/>
            <a:ext cx="1828800" cy="702366"/>
          </a:xfrm>
          <a:prstGeom prst="homePlate">
            <a:avLst/>
          </a:prstGeom>
          <a:gradFill>
            <a:gsLst>
              <a:gs pos="0">
                <a:srgbClr val="FE6287">
                  <a:lumMod val="86000"/>
                </a:srgbClr>
              </a:gs>
              <a:gs pos="87000">
                <a:srgbClr val="FBBDF4">
                  <a:alpha val="81000"/>
                  <a:lumMod val="50000"/>
                </a:srgbClr>
              </a:gs>
            </a:gsLst>
            <a:lin ang="5400000" scaled="1"/>
          </a:gra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2104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itle 2">
            <a:extLst>
              <a:ext uri="{FF2B5EF4-FFF2-40B4-BE49-F238E27FC236}">
                <a16:creationId xmlns:a16="http://schemas.microsoft.com/office/drawing/2014/main" id="{08BA0267-5994-4AC1-A3AC-B3D319848613}"/>
              </a:ext>
            </a:extLst>
          </p:cNvPr>
          <p:cNvSpPr txBox="1">
            <a:spLocks/>
          </p:cNvSpPr>
          <p:nvPr/>
        </p:nvSpPr>
        <p:spPr>
          <a:xfrm>
            <a:off x="376031" y="103400"/>
            <a:ext cx="11157817" cy="66051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MARKETING STRATEGIES</a:t>
            </a:r>
            <a:endParaRPr lang="en-US" b="1">
              <a:solidFill>
                <a:schemeClr val="accent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2191819" y="855350"/>
            <a:ext cx="7743527" cy="56255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44" name="Group 43"/>
          <p:cNvGrpSpPr/>
          <p:nvPr/>
        </p:nvGrpSpPr>
        <p:grpSpPr>
          <a:xfrm>
            <a:off x="2191819" y="855350"/>
            <a:ext cx="7842838" cy="5716403"/>
            <a:chOff x="1595471" y="375647"/>
            <a:chExt cx="6594357" cy="6026275"/>
          </a:xfrm>
        </p:grpSpPr>
        <p:sp>
          <p:nvSpPr>
            <p:cNvPr id="45" name="Rectangle 44"/>
            <p:cNvSpPr/>
            <p:nvPr/>
          </p:nvSpPr>
          <p:spPr>
            <a:xfrm>
              <a:off x="1595472" y="378372"/>
              <a:ext cx="6529428" cy="601612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1595472" y="378372"/>
              <a:ext cx="6529428" cy="460354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47" name="Straight Connector 46"/>
            <p:cNvCxnSpPr/>
            <p:nvPr/>
          </p:nvCxnSpPr>
          <p:spPr>
            <a:xfrm>
              <a:off x="6972730" y="735003"/>
              <a:ext cx="346842" cy="6306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Rectangle 47"/>
            <p:cNvSpPr/>
            <p:nvPr/>
          </p:nvSpPr>
          <p:spPr>
            <a:xfrm>
              <a:off x="7388940" y="533204"/>
              <a:ext cx="309004" cy="227023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7708980" y="375647"/>
              <a:ext cx="48084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>
                  <a:solidFill>
                    <a:srgbClr val="00B050"/>
                  </a:solidFill>
                </a:rPr>
                <a:t>X</a:t>
              </a:r>
              <a:endParaRPr lang="en-IN" sz="2800">
                <a:solidFill>
                  <a:srgbClr val="00B050"/>
                </a:solidFill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1595471" y="851242"/>
              <a:ext cx="6529428" cy="907420"/>
            </a:xfrm>
            <a:prstGeom prst="rect">
              <a:avLst/>
            </a:prstGeom>
            <a:gradFill flip="none" rotWithShape="1">
              <a:gsLst>
                <a:gs pos="0">
                  <a:srgbClr val="0075A2"/>
                </a:gs>
                <a:gs pos="100000">
                  <a:srgbClr val="0B9B74"/>
                </a:gs>
              </a:gsLst>
              <a:path path="circle">
                <a:fillToRect l="50000" t="130000" r="50000" b="-30000"/>
              </a:path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51" name="Picture 50"/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06" t="-463" r="34859" b="5658"/>
            <a:stretch/>
          </p:blipFill>
          <p:spPr>
            <a:xfrm>
              <a:off x="1828800" y="900623"/>
              <a:ext cx="886479" cy="821946"/>
            </a:xfrm>
            <a:prstGeom prst="flowChartConnector">
              <a:avLst/>
            </a:prstGeom>
          </p:spPr>
        </p:pic>
        <p:sp>
          <p:nvSpPr>
            <p:cNvPr id="52" name="TextBox 51"/>
            <p:cNvSpPr txBox="1"/>
            <p:nvPr/>
          </p:nvSpPr>
          <p:spPr>
            <a:xfrm>
              <a:off x="2715279" y="1120286"/>
              <a:ext cx="23662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chemeClr val="bg1"/>
                  </a:solidFill>
                  <a:latin typeface="Californian FB" panose="0207040306080B030204" pitchFamily="18" charset="0"/>
                  <a:cs typeface="Times New Roman" panose="02020603050405020304" pitchFamily="18" charset="0"/>
                </a:rPr>
                <a:t>THE BOOK PALACE</a:t>
              </a:r>
              <a:endParaRPr lang="en-IN">
                <a:solidFill>
                  <a:schemeClr val="bg1"/>
                </a:solidFill>
                <a:latin typeface="Californian FB" panose="0207040306080B0302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5771422" y="1151261"/>
              <a:ext cx="865539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>
                  <a:solidFill>
                    <a:schemeClr val="bg1"/>
                  </a:solidFill>
                </a:rPr>
                <a:t>HOME</a:t>
              </a:r>
              <a:endParaRPr lang="en-IN" sz="900">
                <a:solidFill>
                  <a:schemeClr val="bg1"/>
                </a:solidFill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6197211" y="1153277"/>
              <a:ext cx="104120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>
                  <a:solidFill>
                    <a:schemeClr val="bg1"/>
                  </a:solidFill>
                </a:rPr>
                <a:t>CATEGORIES</a:t>
              </a:r>
              <a:endParaRPr lang="en-IN" sz="900">
                <a:solidFill>
                  <a:schemeClr val="bg1"/>
                </a:solidFill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6894062" y="1147743"/>
              <a:ext cx="865539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>
                  <a:solidFill>
                    <a:schemeClr val="bg1"/>
                  </a:solidFill>
                </a:rPr>
                <a:t>CART</a:t>
              </a:r>
              <a:endParaRPr lang="en-IN" sz="900">
                <a:solidFill>
                  <a:schemeClr val="bg1"/>
                </a:solidFill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7265174" y="1140314"/>
              <a:ext cx="8655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>
                  <a:solidFill>
                    <a:schemeClr val="bg1"/>
                  </a:solidFill>
                </a:rPr>
                <a:t>HI BRYAN</a:t>
              </a:r>
              <a:endParaRPr lang="en-IN" sz="1000">
                <a:solidFill>
                  <a:schemeClr val="bg1"/>
                </a:solidFill>
              </a:endParaRP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1595471" y="2059145"/>
              <a:ext cx="6529428" cy="198236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1653131" y="2046866"/>
              <a:ext cx="45510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MOST POPULAR ITEMS</a:t>
              </a:r>
              <a:endParaRPr lang="en-IN"/>
            </a:p>
          </p:txBody>
        </p:sp>
        <p:pic>
          <p:nvPicPr>
            <p:cNvPr id="59" name="Picture 2" descr="Harry Potter and the Deathly Hallows (Harry Potter Series #7) by J. K.  Rowling, Paperback | Barnes &amp; Noble®"/>
            <p:cNvPicPr>
              <a:picLocks noChangeAspect="1" noChangeArrowheads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41894" y="2392684"/>
              <a:ext cx="813850" cy="11813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0" name="Picture 4" descr="The Lord Of The Rings: Tolkien, J.R.R.: 9780544003415: Amazon.com: Books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04762" y="2378721"/>
              <a:ext cx="798499" cy="11953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" name="Picture 6" descr="Amazon.com: The Chronicles of Narnia: 9780066238500: Lewis, C. S., Baynes,  Pauline: Books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60786" y="2378721"/>
              <a:ext cx="791568" cy="11885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2" name="Picture 8" descr="The Lightning Thief by Rick Riordan - Percy Jackson and the Olympians -  Disney-Hyperion, Other Books"/>
            <p:cNvPicPr>
              <a:picLocks noChangeAspect="1" noChangeArrowheads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82330" y="2392684"/>
              <a:ext cx="786534" cy="11885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3" name="TextBox 62"/>
            <p:cNvSpPr txBox="1"/>
            <p:nvPr/>
          </p:nvSpPr>
          <p:spPr>
            <a:xfrm>
              <a:off x="2373967" y="3546586"/>
              <a:ext cx="7817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$9.99</a:t>
              </a:r>
              <a:endParaRPr lang="en-IN"/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3928661" y="3524323"/>
              <a:ext cx="7817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$9.99</a:t>
              </a:r>
              <a:endParaRPr lang="en-IN"/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5380533" y="3517506"/>
              <a:ext cx="7817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$5.99</a:t>
              </a:r>
              <a:endParaRPr lang="en-IN"/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6788145" y="3524323"/>
              <a:ext cx="7817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$7.99</a:t>
              </a:r>
              <a:endParaRPr lang="en-IN"/>
            </a:p>
          </p:txBody>
        </p:sp>
        <p:pic>
          <p:nvPicPr>
            <p:cNvPr id="67" name="Picture 66"/>
            <p:cNvPicPr>
              <a:picLocks noChangeAspect="1"/>
            </p:cNvPicPr>
            <p:nvPr/>
          </p:nvPicPr>
          <p:blipFill>
            <a:blip r:embed="rId7"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3012012" y="3459824"/>
              <a:ext cx="296629" cy="296629"/>
            </a:xfrm>
            <a:prstGeom prst="rect">
              <a:avLst/>
            </a:prstGeom>
          </p:spPr>
        </p:pic>
        <p:pic>
          <p:nvPicPr>
            <p:cNvPr id="68" name="Picture 67"/>
            <p:cNvPicPr>
              <a:picLocks noChangeAspect="1"/>
            </p:cNvPicPr>
            <p:nvPr/>
          </p:nvPicPr>
          <p:blipFill>
            <a:blip r:embed="rId7"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4578412" y="3467195"/>
              <a:ext cx="296629" cy="296629"/>
            </a:xfrm>
            <a:prstGeom prst="rect">
              <a:avLst/>
            </a:prstGeom>
          </p:spPr>
        </p:pic>
        <p:pic>
          <p:nvPicPr>
            <p:cNvPr id="69" name="Picture 68"/>
            <p:cNvPicPr>
              <a:picLocks noChangeAspect="1"/>
            </p:cNvPicPr>
            <p:nvPr/>
          </p:nvPicPr>
          <p:blipFill>
            <a:blip r:embed="rId7"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5994855" y="3455372"/>
              <a:ext cx="296629" cy="296629"/>
            </a:xfrm>
            <a:prstGeom prst="rect">
              <a:avLst/>
            </a:prstGeom>
          </p:spPr>
        </p:pic>
        <p:pic>
          <p:nvPicPr>
            <p:cNvPr id="70" name="Picture 69"/>
            <p:cNvPicPr>
              <a:picLocks noChangeAspect="1"/>
            </p:cNvPicPr>
            <p:nvPr/>
          </p:nvPicPr>
          <p:blipFill>
            <a:blip r:embed="rId7"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7453014" y="3467195"/>
              <a:ext cx="296629" cy="296629"/>
            </a:xfrm>
            <a:prstGeom prst="rect">
              <a:avLst/>
            </a:prstGeom>
          </p:spPr>
        </p:pic>
        <p:sp>
          <p:nvSpPr>
            <p:cNvPr id="71" name="Rectangle 70"/>
            <p:cNvSpPr/>
            <p:nvPr/>
          </p:nvSpPr>
          <p:spPr>
            <a:xfrm>
              <a:off x="1610327" y="5494502"/>
              <a:ext cx="6529428" cy="907420"/>
            </a:xfrm>
            <a:prstGeom prst="rect">
              <a:avLst/>
            </a:prstGeom>
            <a:gradFill flip="none" rotWithShape="1">
              <a:gsLst>
                <a:gs pos="0">
                  <a:srgbClr val="0075A2"/>
                </a:gs>
                <a:gs pos="100000">
                  <a:srgbClr val="0B9B74"/>
                </a:gs>
              </a:gsLst>
              <a:path path="circle">
                <a:fillToRect l="50000" t="130000" r="50000" b="-30000"/>
              </a:path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72" name="Picture 71"/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06" t="-463" r="34859" b="5658"/>
            <a:stretch/>
          </p:blipFill>
          <p:spPr>
            <a:xfrm>
              <a:off x="1843656" y="5543883"/>
              <a:ext cx="886479" cy="821946"/>
            </a:xfrm>
            <a:prstGeom prst="flowChartConnector">
              <a:avLst/>
            </a:prstGeom>
          </p:spPr>
        </p:pic>
        <p:sp>
          <p:nvSpPr>
            <p:cNvPr id="73" name="TextBox 72"/>
            <p:cNvSpPr txBox="1"/>
            <p:nvPr/>
          </p:nvSpPr>
          <p:spPr>
            <a:xfrm>
              <a:off x="2730135" y="5763546"/>
              <a:ext cx="23662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chemeClr val="bg1"/>
                  </a:solidFill>
                  <a:latin typeface="Californian FB" panose="0207040306080B030204" pitchFamily="18" charset="0"/>
                  <a:cs typeface="Times New Roman" panose="02020603050405020304" pitchFamily="18" charset="0"/>
                </a:rPr>
                <a:t>THE BOOK PALACE</a:t>
              </a:r>
              <a:endParaRPr lang="en-IN">
                <a:solidFill>
                  <a:schemeClr val="bg1"/>
                </a:solidFill>
                <a:latin typeface="Californian FB" panose="0207040306080B0302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5786278" y="5794521"/>
              <a:ext cx="865539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>
                  <a:solidFill>
                    <a:schemeClr val="bg1"/>
                  </a:solidFill>
                </a:rPr>
                <a:t>HOME</a:t>
              </a:r>
              <a:endParaRPr lang="en-IN" sz="900">
                <a:solidFill>
                  <a:schemeClr val="bg1"/>
                </a:solidFill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6212067" y="5796537"/>
              <a:ext cx="104120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>
                  <a:solidFill>
                    <a:schemeClr val="bg1"/>
                  </a:solidFill>
                </a:rPr>
                <a:t>CATEGORIES</a:t>
              </a:r>
              <a:endParaRPr lang="en-IN" sz="900">
                <a:solidFill>
                  <a:schemeClr val="bg1"/>
                </a:solidFill>
              </a:endParaRP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6908918" y="5791003"/>
              <a:ext cx="865539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>
                  <a:solidFill>
                    <a:schemeClr val="bg1"/>
                  </a:solidFill>
                </a:rPr>
                <a:t>CART</a:t>
              </a:r>
              <a:endParaRPr lang="en-IN" sz="900">
                <a:solidFill>
                  <a:schemeClr val="bg1"/>
                </a:solidFill>
              </a:endParaRPr>
            </a:p>
          </p:txBody>
        </p:sp>
      </p:grpSp>
      <p:pic>
        <p:nvPicPr>
          <p:cNvPr id="38" name="Picture 37"/>
          <p:cNvPicPr>
            <a:picLocks noChangeAspect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36" t="7438" r="18926" b="15410"/>
          <a:stretch/>
        </p:blipFill>
        <p:spPr>
          <a:xfrm>
            <a:off x="11895588" y="38806"/>
            <a:ext cx="249496" cy="263503"/>
          </a:xfrm>
          <a:prstGeom prst="flowChartConnector">
            <a:avLst/>
          </a:prstGeom>
          <a:ln w="19050">
            <a:solidFill>
              <a:schemeClr val="accent3">
                <a:lumMod val="60000"/>
                <a:lumOff val="40000"/>
              </a:schemeClr>
            </a:solidFill>
          </a:ln>
        </p:spPr>
      </p:pic>
      <p:sp>
        <p:nvSpPr>
          <p:cNvPr id="40" name="TextBox 39"/>
          <p:cNvSpPr txBox="1"/>
          <p:nvPr/>
        </p:nvSpPr>
        <p:spPr>
          <a:xfrm>
            <a:off x="-51881" y="6611779"/>
            <a:ext cx="37613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smtClean="0">
                <a:solidFill>
                  <a:schemeClr val="bg1"/>
                </a:solidFill>
              </a:rPr>
              <a:t>16</a:t>
            </a:r>
            <a:endParaRPr lang="en-IN" sz="1000" b="1" dirty="0">
              <a:solidFill>
                <a:schemeClr val="bg1"/>
              </a:solidFill>
            </a:endParaRPr>
          </a:p>
        </p:txBody>
      </p:sp>
      <p:sp>
        <p:nvSpPr>
          <p:cNvPr id="39" name="Pentagon 38"/>
          <p:cNvSpPr/>
          <p:nvPr/>
        </p:nvSpPr>
        <p:spPr>
          <a:xfrm>
            <a:off x="599731" y="3064521"/>
            <a:ext cx="1828800" cy="702366"/>
          </a:xfrm>
          <a:prstGeom prst="homePlate">
            <a:avLst/>
          </a:prstGeom>
          <a:gradFill>
            <a:gsLst>
              <a:gs pos="0">
                <a:srgbClr val="FE6287">
                  <a:lumMod val="86000"/>
                </a:srgbClr>
              </a:gs>
              <a:gs pos="87000">
                <a:srgbClr val="FBBDF4">
                  <a:alpha val="81000"/>
                  <a:lumMod val="50000"/>
                </a:srgbClr>
              </a:gs>
            </a:gsLst>
            <a:lin ang="5400000" scaled="1"/>
          </a:gra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588622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Picture 238">
            <a:extLst>
              <a:ext uri="{FF2B5EF4-FFF2-40B4-BE49-F238E27FC236}">
                <a16:creationId xmlns:a16="http://schemas.microsoft.com/office/drawing/2014/main" id="{F2F2BC91-C13C-3EAF-0D00-96524E725AD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7" r="174" b="29556"/>
          <a:stretch/>
        </p:blipFill>
        <p:spPr>
          <a:xfrm>
            <a:off x="7604033" y="3251006"/>
            <a:ext cx="2924474" cy="3002400"/>
          </a:xfrm>
          <a:prstGeom prst="ellipse">
            <a:avLst/>
          </a:prstGeom>
        </p:spPr>
      </p:pic>
      <p:sp>
        <p:nvSpPr>
          <p:cNvPr id="224" name="Oval 223"/>
          <p:cNvSpPr/>
          <p:nvPr/>
        </p:nvSpPr>
        <p:spPr>
          <a:xfrm>
            <a:off x="6970449" y="4677268"/>
            <a:ext cx="930249" cy="930250"/>
          </a:xfrm>
          <a:prstGeom prst="ellipse">
            <a:avLst/>
          </a:prstGeom>
          <a:solidFill>
            <a:schemeClr val="accent5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chemeClr val="bg1"/>
              </a:solidFill>
              <a:latin typeface="+mj-lt"/>
            </a:endParaRPr>
          </a:p>
        </p:txBody>
      </p:sp>
      <p:sp>
        <p:nvSpPr>
          <p:cNvPr id="222" name="Oval 221"/>
          <p:cNvSpPr/>
          <p:nvPr/>
        </p:nvSpPr>
        <p:spPr>
          <a:xfrm>
            <a:off x="8891790" y="5722609"/>
            <a:ext cx="991318" cy="991319"/>
          </a:xfrm>
          <a:prstGeom prst="ellipse">
            <a:avLst/>
          </a:prstGeom>
          <a:solidFill>
            <a:schemeClr val="accent4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chemeClr val="bg1"/>
              </a:solidFill>
              <a:latin typeface="+mj-lt"/>
            </a:endParaRPr>
          </a:p>
        </p:txBody>
      </p:sp>
      <p:sp>
        <p:nvSpPr>
          <p:cNvPr id="220" name="Oval 219"/>
          <p:cNvSpPr/>
          <p:nvPr/>
        </p:nvSpPr>
        <p:spPr>
          <a:xfrm>
            <a:off x="9457965" y="2613640"/>
            <a:ext cx="1334845" cy="1334846"/>
          </a:xfrm>
          <a:prstGeom prst="ellipse">
            <a:avLst/>
          </a:prstGeom>
          <a:solidFill>
            <a:schemeClr val="accent2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chemeClr val="bg1"/>
              </a:solidFill>
              <a:latin typeface="+mj-lt"/>
            </a:endParaRPr>
          </a:p>
        </p:txBody>
      </p:sp>
      <p:sp>
        <p:nvSpPr>
          <p:cNvPr id="212" name="Oval 211"/>
          <p:cNvSpPr/>
          <p:nvPr/>
        </p:nvSpPr>
        <p:spPr>
          <a:xfrm>
            <a:off x="8232372" y="2653681"/>
            <a:ext cx="833898" cy="833898"/>
          </a:xfrm>
          <a:prstGeom prst="ellipse">
            <a:avLst/>
          </a:prstGeom>
          <a:solidFill>
            <a:schemeClr val="accent1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chemeClr val="bg1"/>
              </a:solidFill>
              <a:latin typeface="+mj-lt"/>
            </a:endParaRPr>
          </a:p>
        </p:txBody>
      </p:sp>
      <p:sp>
        <p:nvSpPr>
          <p:cNvPr id="218" name="Oval 217"/>
          <p:cNvSpPr/>
          <p:nvPr/>
        </p:nvSpPr>
        <p:spPr>
          <a:xfrm>
            <a:off x="10402684" y="4360387"/>
            <a:ext cx="677217" cy="677217"/>
          </a:xfrm>
          <a:prstGeom prst="ellipse">
            <a:avLst/>
          </a:prstGeom>
          <a:solidFill>
            <a:schemeClr val="accent3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chemeClr val="bg1"/>
              </a:solidFill>
              <a:latin typeface="+mj-lt"/>
            </a:endParaRPr>
          </a:p>
        </p:txBody>
      </p:sp>
      <p:sp>
        <p:nvSpPr>
          <p:cNvPr id="216" name="Oval 215"/>
          <p:cNvSpPr/>
          <p:nvPr/>
        </p:nvSpPr>
        <p:spPr>
          <a:xfrm>
            <a:off x="7384455" y="3532154"/>
            <a:ext cx="506566" cy="506566"/>
          </a:xfrm>
          <a:prstGeom prst="ellipse">
            <a:avLst/>
          </a:prstGeom>
          <a:solidFill>
            <a:schemeClr val="accent6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chemeClr val="bg1"/>
              </a:solidFill>
              <a:latin typeface="+mj-lt"/>
            </a:endParaRPr>
          </a:p>
        </p:txBody>
      </p:sp>
      <p:sp>
        <p:nvSpPr>
          <p:cNvPr id="317" name="Shape 201">
            <a:extLst>
              <a:ext uri="{FF2B5EF4-FFF2-40B4-BE49-F238E27FC236}">
                <a16:creationId xmlns:a16="http://schemas.microsoft.com/office/drawing/2014/main" id="{7F1DCBB9-18F6-4749-87C1-5B16C44F4898}"/>
              </a:ext>
            </a:extLst>
          </p:cNvPr>
          <p:cNvSpPr/>
          <p:nvPr/>
        </p:nvSpPr>
        <p:spPr>
          <a:xfrm flipH="1" flipV="1">
            <a:off x="1948703" y="2880732"/>
            <a:ext cx="2929198" cy="0"/>
          </a:xfrm>
          <a:prstGeom prst="line">
            <a:avLst/>
          </a:prstGeom>
          <a:ln w="19050" cap="rnd">
            <a:solidFill>
              <a:srgbClr val="C1C6CA"/>
            </a:solidFill>
            <a:custDash>
              <a:ds d="100000" sp="200000"/>
            </a:custDash>
            <a:miter lim="400000"/>
          </a:ln>
        </p:spPr>
        <p:txBody>
          <a:bodyPr lIns="0" tIns="0" rIns="0" bIns="0" anchor="ctr"/>
          <a:lstStyle/>
          <a:p>
            <a:pPr lvl="0">
              <a:defRPr sz="3200"/>
            </a:pPr>
            <a:endParaRPr sz="166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18" name="Shape 202">
            <a:extLst>
              <a:ext uri="{FF2B5EF4-FFF2-40B4-BE49-F238E27FC236}">
                <a16:creationId xmlns:a16="http://schemas.microsoft.com/office/drawing/2014/main" id="{C2002A96-8ED6-4335-B112-D033A346CB43}"/>
              </a:ext>
            </a:extLst>
          </p:cNvPr>
          <p:cNvSpPr/>
          <p:nvPr/>
        </p:nvSpPr>
        <p:spPr>
          <a:xfrm flipH="1" flipV="1">
            <a:off x="1948703" y="4089987"/>
            <a:ext cx="2929198" cy="0"/>
          </a:xfrm>
          <a:prstGeom prst="line">
            <a:avLst/>
          </a:prstGeom>
          <a:ln w="19050" cap="rnd">
            <a:solidFill>
              <a:srgbClr val="C1C6CA"/>
            </a:solidFill>
            <a:custDash>
              <a:ds d="100000" sp="200000"/>
            </a:custDash>
            <a:miter lim="400000"/>
          </a:ln>
        </p:spPr>
        <p:txBody>
          <a:bodyPr lIns="0" tIns="0" rIns="0" bIns="0" anchor="ctr"/>
          <a:lstStyle/>
          <a:p>
            <a:pPr lvl="0">
              <a:defRPr sz="3200"/>
            </a:pPr>
            <a:endParaRPr sz="413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19" name="Shape 203">
            <a:extLst>
              <a:ext uri="{FF2B5EF4-FFF2-40B4-BE49-F238E27FC236}">
                <a16:creationId xmlns:a16="http://schemas.microsoft.com/office/drawing/2014/main" id="{DD1E454F-77E6-4858-8D81-B1093FE8708C}"/>
              </a:ext>
            </a:extLst>
          </p:cNvPr>
          <p:cNvSpPr/>
          <p:nvPr/>
        </p:nvSpPr>
        <p:spPr>
          <a:xfrm flipH="1">
            <a:off x="1954766" y="5270350"/>
            <a:ext cx="2929198" cy="0"/>
          </a:xfrm>
          <a:prstGeom prst="line">
            <a:avLst/>
          </a:prstGeom>
          <a:ln w="19050" cap="rnd">
            <a:solidFill>
              <a:srgbClr val="C1C6CA"/>
            </a:solidFill>
            <a:custDash>
              <a:ds d="100000" sp="200000"/>
            </a:custDash>
            <a:miter lim="400000"/>
          </a:ln>
        </p:spPr>
        <p:txBody>
          <a:bodyPr lIns="0" tIns="0" rIns="0" bIns="0" anchor="ctr"/>
          <a:lstStyle/>
          <a:p>
            <a:pPr lvl="0">
              <a:defRPr sz="3200"/>
            </a:pPr>
            <a:endParaRPr sz="166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69" name="Shape 193">
            <a:extLst>
              <a:ext uri="{FF2B5EF4-FFF2-40B4-BE49-F238E27FC236}">
                <a16:creationId xmlns:a16="http://schemas.microsoft.com/office/drawing/2014/main" id="{EE8DC177-04E6-4ADF-A26F-1DE80D43E2C0}"/>
              </a:ext>
            </a:extLst>
          </p:cNvPr>
          <p:cNvSpPr/>
          <p:nvPr/>
        </p:nvSpPr>
        <p:spPr>
          <a:xfrm>
            <a:off x="1997847" y="1856925"/>
            <a:ext cx="3622256" cy="6866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noAutofit/>
          </a:bodyPr>
          <a:lstStyle>
            <a:lvl1pPr algn="l">
              <a:spcBef>
                <a:spcPts val="500"/>
              </a:spcBef>
              <a:defRPr sz="2000">
                <a:solidFill>
                  <a:srgbClr val="8F9499"/>
                </a:solidFill>
                <a:latin typeface="Arimo"/>
                <a:ea typeface="Arimo"/>
                <a:cs typeface="Arimo"/>
                <a:sym typeface="Arimo"/>
              </a:defRPr>
            </a:lvl1pPr>
          </a:lstStyle>
          <a:p>
            <a:pPr marL="285750" lvl="0" indent="-285750">
              <a:buFont typeface="Arial" panose="020B0604020202020204" pitchFamily="34" charset="0"/>
              <a:buChar char="•"/>
              <a:defRPr sz="1800">
                <a:solidFill>
                  <a:srgbClr val="000000"/>
                </a:solidFill>
              </a:defRPr>
            </a:pPr>
            <a:r>
              <a:rPr lang="en-US" sz="1400">
                <a:solidFill>
                  <a:schemeClr val="bg1"/>
                </a:solidFill>
                <a:latin typeface="+mj-lt"/>
              </a:rPr>
              <a:t>Loyalty programs – Gold, Silver Platinum customers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 sz="1800">
                <a:solidFill>
                  <a:srgbClr val="000000"/>
                </a:solidFill>
              </a:defRPr>
            </a:pPr>
            <a:r>
              <a:rPr lang="en-US" sz="1400">
                <a:solidFill>
                  <a:schemeClr val="bg1"/>
                </a:solidFill>
                <a:latin typeface="+mj-lt"/>
              </a:rPr>
              <a:t>Early access reward based on level of loyalty program the customer is in</a:t>
            </a:r>
            <a:endParaRPr sz="14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71" name="Shape 195">
            <a:extLst>
              <a:ext uri="{FF2B5EF4-FFF2-40B4-BE49-F238E27FC236}">
                <a16:creationId xmlns:a16="http://schemas.microsoft.com/office/drawing/2014/main" id="{D0B4C055-3134-4E5E-A776-881C9529A242}"/>
              </a:ext>
            </a:extLst>
          </p:cNvPr>
          <p:cNvSpPr/>
          <p:nvPr/>
        </p:nvSpPr>
        <p:spPr>
          <a:xfrm>
            <a:off x="1972087" y="3260179"/>
            <a:ext cx="3622256" cy="6866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noAutofit/>
          </a:bodyPr>
          <a:lstStyle>
            <a:lvl1pPr algn="l">
              <a:spcBef>
                <a:spcPts val="500"/>
              </a:spcBef>
              <a:defRPr sz="2000">
                <a:solidFill>
                  <a:srgbClr val="8F9499"/>
                </a:solidFill>
                <a:latin typeface="Arimo"/>
                <a:ea typeface="Arimo"/>
                <a:cs typeface="Arimo"/>
                <a:sym typeface="Arimo"/>
              </a:defRPr>
            </a:lvl1pPr>
          </a:lstStyle>
          <a:p>
            <a:pPr marL="285750" lvl="0" indent="-285750">
              <a:buFont typeface="Arial" panose="020B0604020202020204" pitchFamily="34" charset="0"/>
              <a:buChar char="•"/>
              <a:defRPr sz="1800">
                <a:solidFill>
                  <a:srgbClr val="000000"/>
                </a:solidFill>
              </a:defRPr>
            </a:pPr>
            <a:r>
              <a:rPr lang="en-US" sz="1400">
                <a:solidFill>
                  <a:schemeClr val="bg1"/>
                </a:solidFill>
                <a:latin typeface="+mj-lt"/>
              </a:rPr>
              <a:t>Convey scarcity or urgency of product stock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 sz="1800">
                <a:solidFill>
                  <a:srgbClr val="000000"/>
                </a:solidFill>
              </a:defRPr>
            </a:pPr>
            <a:r>
              <a:rPr lang="en-US" sz="1400">
                <a:solidFill>
                  <a:schemeClr val="bg1"/>
                </a:solidFill>
                <a:latin typeface="+mj-lt"/>
              </a:rPr>
              <a:t>Rewards program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 sz="1800">
                <a:solidFill>
                  <a:srgbClr val="000000"/>
                </a:solidFill>
              </a:defRPr>
            </a:pPr>
            <a:r>
              <a:rPr lang="en-US" sz="1400">
                <a:solidFill>
                  <a:schemeClr val="bg1"/>
                </a:solidFill>
                <a:latin typeface="+mj-lt"/>
              </a:rPr>
              <a:t>Recommend rare/luxury book items</a:t>
            </a:r>
            <a:endParaRPr sz="14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73" name="Shape 197">
            <a:extLst>
              <a:ext uri="{FF2B5EF4-FFF2-40B4-BE49-F238E27FC236}">
                <a16:creationId xmlns:a16="http://schemas.microsoft.com/office/drawing/2014/main" id="{FFD43693-6196-4EEA-90DF-DB4B3E8F0723}"/>
              </a:ext>
            </a:extLst>
          </p:cNvPr>
          <p:cNvSpPr/>
          <p:nvPr/>
        </p:nvSpPr>
        <p:spPr>
          <a:xfrm>
            <a:off x="2006666" y="4452409"/>
            <a:ext cx="3622256" cy="6866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noAutofit/>
          </a:bodyPr>
          <a:lstStyle>
            <a:lvl1pPr algn="l">
              <a:spcBef>
                <a:spcPts val="500"/>
              </a:spcBef>
              <a:defRPr sz="2000">
                <a:solidFill>
                  <a:srgbClr val="8F9499"/>
                </a:solidFill>
                <a:latin typeface="Arimo"/>
                <a:ea typeface="Arimo"/>
                <a:cs typeface="Arimo"/>
                <a:sym typeface="Arimo"/>
              </a:defRPr>
            </a:lvl1pPr>
          </a:lstStyle>
          <a:p>
            <a:pPr marL="285750" lvl="0" indent="-285750">
              <a:buFont typeface="Arial" panose="020B0604020202020204" pitchFamily="34" charset="0"/>
              <a:buChar char="•"/>
              <a:defRPr sz="1800">
                <a:solidFill>
                  <a:srgbClr val="000000"/>
                </a:solidFill>
              </a:defRPr>
            </a:pPr>
            <a:r>
              <a:rPr lang="en-US" sz="1400">
                <a:solidFill>
                  <a:schemeClr val="bg1"/>
                </a:solidFill>
                <a:latin typeface="+mj-lt"/>
              </a:rPr>
              <a:t>Loyalty programs, Rewards programs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 sz="1800">
                <a:solidFill>
                  <a:srgbClr val="000000"/>
                </a:solidFill>
              </a:defRPr>
            </a:pPr>
            <a:r>
              <a:rPr lang="en-US" sz="1400">
                <a:solidFill>
                  <a:schemeClr val="bg1"/>
                </a:solidFill>
                <a:latin typeface="+mj-lt"/>
              </a:rPr>
              <a:t>Referral programs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 sz="1800">
                <a:solidFill>
                  <a:srgbClr val="000000"/>
                </a:solidFill>
              </a:defRPr>
            </a:pPr>
            <a:r>
              <a:rPr lang="en-US" sz="1400">
                <a:solidFill>
                  <a:schemeClr val="bg1"/>
                </a:solidFill>
                <a:latin typeface="+mj-lt"/>
              </a:rPr>
              <a:t>Ask for reviews and surveys</a:t>
            </a:r>
          </a:p>
        </p:txBody>
      </p:sp>
      <p:sp>
        <p:nvSpPr>
          <p:cNvPr id="375" name="Shape 199">
            <a:extLst>
              <a:ext uri="{FF2B5EF4-FFF2-40B4-BE49-F238E27FC236}">
                <a16:creationId xmlns:a16="http://schemas.microsoft.com/office/drawing/2014/main" id="{DDE8F73A-DCCB-4C56-8724-0775523B04AE}"/>
              </a:ext>
            </a:extLst>
          </p:cNvPr>
          <p:cNvSpPr/>
          <p:nvPr/>
        </p:nvSpPr>
        <p:spPr>
          <a:xfrm>
            <a:off x="1972087" y="5701083"/>
            <a:ext cx="3622256" cy="6866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noAutofit/>
          </a:bodyPr>
          <a:lstStyle>
            <a:lvl1pPr algn="l">
              <a:spcBef>
                <a:spcPts val="500"/>
              </a:spcBef>
              <a:defRPr sz="2000">
                <a:solidFill>
                  <a:srgbClr val="8F9499"/>
                </a:solidFill>
                <a:latin typeface="Arimo"/>
                <a:ea typeface="Arimo"/>
                <a:cs typeface="Arimo"/>
                <a:sym typeface="Arimo"/>
              </a:defRPr>
            </a:lvl1pPr>
          </a:lstStyle>
          <a:p>
            <a:pPr marL="285750" lvl="0" indent="-285750">
              <a:buFont typeface="Arial" panose="020B0604020202020204" pitchFamily="34" charset="0"/>
              <a:buChar char="•"/>
              <a:defRPr sz="1800">
                <a:solidFill>
                  <a:srgbClr val="000000"/>
                </a:solidFill>
              </a:defRPr>
            </a:pPr>
            <a:r>
              <a:rPr lang="en-US" sz="1400">
                <a:solidFill>
                  <a:schemeClr val="bg1"/>
                </a:solidFill>
                <a:latin typeface="+mj-lt"/>
              </a:rPr>
              <a:t>Discounts, Promotions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 sz="1800">
                <a:solidFill>
                  <a:srgbClr val="000000"/>
                </a:solidFill>
              </a:defRPr>
            </a:pPr>
            <a:r>
              <a:rPr lang="en-US" sz="1400">
                <a:solidFill>
                  <a:schemeClr val="bg1"/>
                </a:solidFill>
                <a:latin typeface="+mj-lt"/>
              </a:rPr>
              <a:t>Rewards programs, loyalty programs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 sz="1800">
                <a:solidFill>
                  <a:srgbClr val="000000"/>
                </a:solidFill>
              </a:defRPr>
            </a:pPr>
            <a:r>
              <a:rPr lang="en-US" sz="1400">
                <a:solidFill>
                  <a:schemeClr val="bg1"/>
                </a:solidFill>
                <a:latin typeface="+mj-lt"/>
              </a:rPr>
              <a:t>Referral programs</a:t>
            </a:r>
            <a:endParaRPr sz="14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61" name="Title 2">
            <a:extLst>
              <a:ext uri="{FF2B5EF4-FFF2-40B4-BE49-F238E27FC236}">
                <a16:creationId xmlns:a16="http://schemas.microsoft.com/office/drawing/2014/main" id="{8C83A570-9EB4-4575-A428-672E55D82065}"/>
              </a:ext>
            </a:extLst>
          </p:cNvPr>
          <p:cNvSpPr txBox="1">
            <a:spLocks/>
          </p:cNvSpPr>
          <p:nvPr/>
        </p:nvSpPr>
        <p:spPr>
          <a:xfrm>
            <a:off x="508001" y="455085"/>
            <a:ext cx="11157817" cy="66051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>
                <a:solidFill>
                  <a:schemeClr val="bg1"/>
                </a:solidFill>
              </a:rPr>
              <a:t>MARKETING STRATEGIES</a:t>
            </a:r>
            <a:endParaRPr lang="en-US">
              <a:solidFill>
                <a:schemeClr val="accent3"/>
              </a:solidFill>
            </a:endParaRPr>
          </a:p>
        </p:txBody>
      </p:sp>
      <p:sp>
        <p:nvSpPr>
          <p:cNvPr id="259" name="Text Placeholder 1">
            <a:extLst>
              <a:ext uri="{FF2B5EF4-FFF2-40B4-BE49-F238E27FC236}">
                <a16:creationId xmlns:a16="http://schemas.microsoft.com/office/drawing/2014/main" id="{8B8D16E1-172D-4530-AE55-2229236A40FC}"/>
              </a:ext>
            </a:extLst>
          </p:cNvPr>
          <p:cNvSpPr txBox="1">
            <a:spLocks/>
          </p:cNvSpPr>
          <p:nvPr/>
        </p:nvSpPr>
        <p:spPr>
          <a:xfrm>
            <a:off x="443654" y="1017493"/>
            <a:ext cx="11157817" cy="488719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TARGETTED MESSAGING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59540AE-ED99-B6A8-E973-88FCB03B452C}"/>
              </a:ext>
            </a:extLst>
          </p:cNvPr>
          <p:cNvSpPr txBox="1"/>
          <p:nvPr/>
        </p:nvSpPr>
        <p:spPr>
          <a:xfrm>
            <a:off x="1883441" y="1542303"/>
            <a:ext cx="3269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chemeClr val="bg1"/>
                </a:solidFill>
              </a:rPr>
              <a:t>KNIGHT – LOYAL CUSTOMERS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425E9DA-9E0E-4079-A5CC-81583E03A9D0}"/>
              </a:ext>
            </a:extLst>
          </p:cNvPr>
          <p:cNvSpPr txBox="1"/>
          <p:nvPr/>
        </p:nvSpPr>
        <p:spPr>
          <a:xfrm>
            <a:off x="1883441" y="2974459"/>
            <a:ext cx="3269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chemeClr val="bg1"/>
                </a:solidFill>
              </a:rPr>
              <a:t>KINGPIN – BEST SPENDERS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C52536-3160-6636-1DD9-3DC206CC78A7}"/>
              </a:ext>
            </a:extLst>
          </p:cNvPr>
          <p:cNvSpPr txBox="1"/>
          <p:nvPr/>
        </p:nvSpPr>
        <p:spPr>
          <a:xfrm>
            <a:off x="1889504" y="4143226"/>
            <a:ext cx="4323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chemeClr val="bg1"/>
                </a:solidFill>
              </a:rPr>
              <a:t>SQUIRE – POTENTIAL LOYAL CUSTOMERS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E34DCE-E7D2-F35A-4F98-84DA1BD5CCF6}"/>
              </a:ext>
            </a:extLst>
          </p:cNvPr>
          <p:cNvSpPr txBox="1"/>
          <p:nvPr/>
        </p:nvSpPr>
        <p:spPr>
          <a:xfrm>
            <a:off x="1908065" y="5331751"/>
            <a:ext cx="3269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chemeClr val="bg1"/>
                </a:solidFill>
              </a:rPr>
              <a:t>VILLAGER – LOW SPENDERS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2FF7ACC-93D3-21E9-04DD-18B165FA1C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3101" y="1583127"/>
            <a:ext cx="602827" cy="602827"/>
          </a:xfrm>
          <a:prstGeom prst="rect">
            <a:avLst/>
          </a:prstGeom>
        </p:spPr>
      </p:pic>
      <p:pic>
        <p:nvPicPr>
          <p:cNvPr id="227" name="Picture 226">
            <a:extLst>
              <a:ext uri="{FF2B5EF4-FFF2-40B4-BE49-F238E27FC236}">
                <a16:creationId xmlns:a16="http://schemas.microsoft.com/office/drawing/2014/main" id="{8C105900-B70F-B196-4D54-FFF4A16FB1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4136" y="2870576"/>
            <a:ext cx="602827" cy="602827"/>
          </a:xfrm>
          <a:prstGeom prst="rect">
            <a:avLst/>
          </a:prstGeom>
        </p:spPr>
      </p:pic>
      <p:sp>
        <p:nvSpPr>
          <p:cNvPr id="230" name="Oval 229">
            <a:extLst>
              <a:ext uri="{FF2B5EF4-FFF2-40B4-BE49-F238E27FC236}">
                <a16:creationId xmlns:a16="http://schemas.microsoft.com/office/drawing/2014/main" id="{03B00C48-C4BB-BE6B-715D-3C679519D12E}"/>
              </a:ext>
            </a:extLst>
          </p:cNvPr>
          <p:cNvSpPr/>
          <p:nvPr/>
        </p:nvSpPr>
        <p:spPr>
          <a:xfrm>
            <a:off x="1139190" y="3998945"/>
            <a:ext cx="646250" cy="653735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60000"/>
                  <a:lumOff val="40000"/>
                  <a:shade val="30000"/>
                  <a:satMod val="115000"/>
                </a:schemeClr>
              </a:gs>
              <a:gs pos="50000">
                <a:schemeClr val="accent4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accent4">
                  <a:lumMod val="60000"/>
                  <a:lumOff val="40000"/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9" name="Picture 228">
            <a:extLst>
              <a:ext uri="{FF2B5EF4-FFF2-40B4-BE49-F238E27FC236}">
                <a16:creationId xmlns:a16="http://schemas.microsoft.com/office/drawing/2014/main" id="{5A43DDDE-8A1E-81D4-B57E-E3ACBD5A3315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206260" y="4092952"/>
            <a:ext cx="462069" cy="462069"/>
          </a:xfrm>
          <a:prstGeom prst="rect">
            <a:avLst/>
          </a:prstGeom>
        </p:spPr>
      </p:pic>
      <p:sp>
        <p:nvSpPr>
          <p:cNvPr id="233" name="Oval 232">
            <a:extLst>
              <a:ext uri="{FF2B5EF4-FFF2-40B4-BE49-F238E27FC236}">
                <a16:creationId xmlns:a16="http://schemas.microsoft.com/office/drawing/2014/main" id="{E0C77BB0-11BF-5DEE-8C08-F9EF2C68F9DE}"/>
              </a:ext>
            </a:extLst>
          </p:cNvPr>
          <p:cNvSpPr/>
          <p:nvPr/>
        </p:nvSpPr>
        <p:spPr>
          <a:xfrm>
            <a:off x="1155126" y="5072243"/>
            <a:ext cx="646250" cy="653735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60000"/>
                  <a:lumOff val="40000"/>
                  <a:shade val="30000"/>
                  <a:satMod val="115000"/>
                </a:schemeClr>
              </a:gs>
              <a:gs pos="50000">
                <a:schemeClr val="accent4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accent4">
                  <a:lumMod val="60000"/>
                  <a:lumOff val="40000"/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2" name="Picture 231">
            <a:extLst>
              <a:ext uri="{FF2B5EF4-FFF2-40B4-BE49-F238E27FC236}">
                <a16:creationId xmlns:a16="http://schemas.microsoft.com/office/drawing/2014/main" id="{A5B06C32-A1AB-2E3F-5E27-AAD3D4065E9E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320845" y="5210181"/>
            <a:ext cx="320920" cy="320920"/>
          </a:xfrm>
          <a:prstGeom prst="rect">
            <a:avLst/>
          </a:prstGeom>
        </p:spPr>
      </p:pic>
      <p:sp>
        <p:nvSpPr>
          <p:cNvPr id="234" name="Shape 193">
            <a:extLst>
              <a:ext uri="{FF2B5EF4-FFF2-40B4-BE49-F238E27FC236}">
                <a16:creationId xmlns:a16="http://schemas.microsoft.com/office/drawing/2014/main" id="{1D025F78-52F6-50AD-552C-DA0A270DB9A2}"/>
              </a:ext>
            </a:extLst>
          </p:cNvPr>
          <p:cNvSpPr/>
          <p:nvPr/>
        </p:nvSpPr>
        <p:spPr>
          <a:xfrm>
            <a:off x="7125739" y="1885772"/>
            <a:ext cx="3622256" cy="6866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noAutofit/>
          </a:bodyPr>
          <a:lstStyle>
            <a:lvl1pPr algn="l">
              <a:spcBef>
                <a:spcPts val="500"/>
              </a:spcBef>
              <a:defRPr sz="2000">
                <a:solidFill>
                  <a:srgbClr val="8F9499"/>
                </a:solidFill>
                <a:latin typeface="Arimo"/>
                <a:ea typeface="Arimo"/>
                <a:cs typeface="Arimo"/>
                <a:sym typeface="Arimo"/>
              </a:defRPr>
            </a:lvl1pPr>
          </a:lstStyle>
          <a:p>
            <a:pPr marL="285750" lvl="0" indent="-285750">
              <a:buFont typeface="Arial" panose="020B0604020202020204" pitchFamily="34" charset="0"/>
              <a:buChar char="•"/>
              <a:defRPr sz="1800">
                <a:solidFill>
                  <a:srgbClr val="000000"/>
                </a:solidFill>
              </a:defRPr>
            </a:pPr>
            <a:r>
              <a:rPr lang="en-US" sz="1400">
                <a:solidFill>
                  <a:schemeClr val="bg1"/>
                </a:solidFill>
                <a:latin typeface="+mj-lt"/>
              </a:rPr>
              <a:t>Email Marketing – personalized offers/programs based on customer segment</a:t>
            </a:r>
            <a:endParaRPr sz="14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8623D8EF-7E28-6018-A01E-A281FEBC97CC}"/>
              </a:ext>
            </a:extLst>
          </p:cNvPr>
          <p:cNvSpPr txBox="1"/>
          <p:nvPr/>
        </p:nvSpPr>
        <p:spPr>
          <a:xfrm>
            <a:off x="7011333" y="1571150"/>
            <a:ext cx="3269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chemeClr val="bg1"/>
                </a:solidFill>
              </a:rPr>
              <a:t>ALL CUSTOMERS</a:t>
            </a:r>
          </a:p>
        </p:txBody>
      </p:sp>
      <p:pic>
        <p:nvPicPr>
          <p:cNvPr id="237" name="Picture 236">
            <a:extLst>
              <a:ext uri="{FF2B5EF4-FFF2-40B4-BE49-F238E27FC236}">
                <a16:creationId xmlns:a16="http://schemas.microsoft.com/office/drawing/2014/main" id="{47677D75-7747-25F2-1CAE-856C41CF453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40883" y="1546606"/>
            <a:ext cx="629566" cy="629566"/>
          </a:xfrm>
          <a:prstGeom prst="rect">
            <a:avLst/>
          </a:prstGeom>
        </p:spPr>
      </p:pic>
      <p:pic>
        <p:nvPicPr>
          <p:cNvPr id="241" name="Picture 240">
            <a:extLst>
              <a:ext uri="{FF2B5EF4-FFF2-40B4-BE49-F238E27FC236}">
                <a16:creationId xmlns:a16="http://schemas.microsoft.com/office/drawing/2014/main" id="{6881671C-CCF1-8371-F0FB-5D879D4AEFE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17385" y="2758698"/>
            <a:ext cx="1043273" cy="1043273"/>
          </a:xfrm>
          <a:prstGeom prst="rect">
            <a:avLst/>
          </a:prstGeom>
        </p:spPr>
      </p:pic>
      <p:pic>
        <p:nvPicPr>
          <p:cNvPr id="243" name="Picture 242">
            <a:extLst>
              <a:ext uri="{FF2B5EF4-FFF2-40B4-BE49-F238E27FC236}">
                <a16:creationId xmlns:a16="http://schemas.microsoft.com/office/drawing/2014/main" id="{EA08620C-4EE6-CBA3-F052-CC61B50B6A2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01270" y="5827907"/>
            <a:ext cx="782865" cy="782865"/>
          </a:xfrm>
          <a:prstGeom prst="rect">
            <a:avLst/>
          </a:prstGeom>
        </p:spPr>
      </p:pic>
      <p:pic>
        <p:nvPicPr>
          <p:cNvPr id="245" name="Picture 244">
            <a:extLst>
              <a:ext uri="{FF2B5EF4-FFF2-40B4-BE49-F238E27FC236}">
                <a16:creationId xmlns:a16="http://schemas.microsoft.com/office/drawing/2014/main" id="{15B23DC5-148C-4880-B818-10B34C5B9BD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320475" y="2743896"/>
            <a:ext cx="641635" cy="641635"/>
          </a:xfrm>
          <a:prstGeom prst="rect">
            <a:avLst/>
          </a:prstGeom>
        </p:spPr>
      </p:pic>
      <p:pic>
        <p:nvPicPr>
          <p:cNvPr id="247" name="Picture 246">
            <a:extLst>
              <a:ext uri="{FF2B5EF4-FFF2-40B4-BE49-F238E27FC236}">
                <a16:creationId xmlns:a16="http://schemas.microsoft.com/office/drawing/2014/main" id="{0198FBAE-0AD9-B790-8F8E-F4BFFEFDEDC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083024" y="4800741"/>
            <a:ext cx="676604" cy="676604"/>
          </a:xfrm>
          <a:prstGeom prst="rect">
            <a:avLst/>
          </a:prstGeom>
        </p:spPr>
      </p:pic>
      <p:pic>
        <p:nvPicPr>
          <p:cNvPr id="249" name="Picture 248">
            <a:extLst>
              <a:ext uri="{FF2B5EF4-FFF2-40B4-BE49-F238E27FC236}">
                <a16:creationId xmlns:a16="http://schemas.microsoft.com/office/drawing/2014/main" id="{433AE020-0884-AFB3-936E-5FDD1B0A73E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502480" y="4459237"/>
            <a:ext cx="488719" cy="488719"/>
          </a:xfrm>
          <a:prstGeom prst="rect">
            <a:avLst/>
          </a:prstGeom>
        </p:spPr>
      </p:pic>
      <p:pic>
        <p:nvPicPr>
          <p:cNvPr id="251" name="Picture 250">
            <a:extLst>
              <a:ext uri="{FF2B5EF4-FFF2-40B4-BE49-F238E27FC236}">
                <a16:creationId xmlns:a16="http://schemas.microsoft.com/office/drawing/2014/main" id="{C7C12540-2EF8-E6BD-50B3-5311657A1E6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442347" y="3589951"/>
            <a:ext cx="394400" cy="394400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36" t="7438" r="18926" b="15410"/>
          <a:stretch/>
        </p:blipFill>
        <p:spPr>
          <a:xfrm>
            <a:off x="11895588" y="38806"/>
            <a:ext cx="249496" cy="263503"/>
          </a:xfrm>
          <a:prstGeom prst="flowChartConnector">
            <a:avLst/>
          </a:prstGeom>
          <a:ln w="19050">
            <a:solidFill>
              <a:schemeClr val="accent3">
                <a:lumMod val="60000"/>
                <a:lumOff val="40000"/>
              </a:schemeClr>
            </a:solidFill>
          </a:ln>
        </p:spPr>
      </p:pic>
      <p:sp>
        <p:nvSpPr>
          <p:cNvPr id="39" name="TextBox 38"/>
          <p:cNvSpPr txBox="1"/>
          <p:nvPr/>
        </p:nvSpPr>
        <p:spPr>
          <a:xfrm>
            <a:off x="-51881" y="6611779"/>
            <a:ext cx="37613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smtClean="0">
                <a:solidFill>
                  <a:schemeClr val="bg1"/>
                </a:solidFill>
              </a:rPr>
              <a:t>17</a:t>
            </a:r>
            <a:endParaRPr lang="en-IN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38002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1CEF072-8F4B-49A7-9632-B5C124DCA1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87281"/>
              </p:ext>
            </p:extLst>
          </p:nvPr>
        </p:nvGraphicFramePr>
        <p:xfrm>
          <a:off x="957887" y="1252179"/>
          <a:ext cx="10432999" cy="539372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268043">
                  <a:extLst>
                    <a:ext uri="{9D8B030D-6E8A-4147-A177-3AD203B41FA5}">
                      <a16:colId xmlns:a16="http://schemas.microsoft.com/office/drawing/2014/main" val="883291324"/>
                    </a:ext>
                  </a:extLst>
                </a:gridCol>
                <a:gridCol w="1360826">
                  <a:extLst>
                    <a:ext uri="{9D8B030D-6E8A-4147-A177-3AD203B41FA5}">
                      <a16:colId xmlns:a16="http://schemas.microsoft.com/office/drawing/2014/main" val="1983756049"/>
                    </a:ext>
                  </a:extLst>
                </a:gridCol>
                <a:gridCol w="1360826">
                  <a:extLst>
                    <a:ext uri="{9D8B030D-6E8A-4147-A177-3AD203B41FA5}">
                      <a16:colId xmlns:a16="http://schemas.microsoft.com/office/drawing/2014/main" val="355586360"/>
                    </a:ext>
                  </a:extLst>
                </a:gridCol>
                <a:gridCol w="1360826">
                  <a:extLst>
                    <a:ext uri="{9D8B030D-6E8A-4147-A177-3AD203B41FA5}">
                      <a16:colId xmlns:a16="http://schemas.microsoft.com/office/drawing/2014/main" val="3626199509"/>
                    </a:ext>
                  </a:extLst>
                </a:gridCol>
                <a:gridCol w="1360826">
                  <a:extLst>
                    <a:ext uri="{9D8B030D-6E8A-4147-A177-3AD203B41FA5}">
                      <a16:colId xmlns:a16="http://schemas.microsoft.com/office/drawing/2014/main" val="2161393824"/>
                    </a:ext>
                  </a:extLst>
                </a:gridCol>
                <a:gridCol w="1360826">
                  <a:extLst>
                    <a:ext uri="{9D8B030D-6E8A-4147-A177-3AD203B41FA5}">
                      <a16:colId xmlns:a16="http://schemas.microsoft.com/office/drawing/2014/main" val="4287600261"/>
                    </a:ext>
                  </a:extLst>
                </a:gridCol>
                <a:gridCol w="1360826">
                  <a:extLst>
                    <a:ext uri="{9D8B030D-6E8A-4147-A177-3AD203B41FA5}">
                      <a16:colId xmlns:a16="http://schemas.microsoft.com/office/drawing/2014/main" val="2270621861"/>
                    </a:ext>
                  </a:extLst>
                </a:gridCol>
              </a:tblGrid>
              <a:tr h="489941">
                <a:tc rowSpan="2">
                  <a:txBody>
                    <a:bodyPr/>
                    <a:lstStyle/>
                    <a:p>
                      <a:pPr algn="ctr"/>
                      <a:r>
                        <a:rPr lang="en-US" sz="1300" dirty="0" smtClean="0"/>
                        <a:t>SEGMENT</a:t>
                      </a:r>
                      <a:endParaRPr lang="en-US" sz="1300" dirty="0">
                        <a:latin typeface="+mn-lt"/>
                      </a:endParaRPr>
                    </a:p>
                  </a:txBody>
                  <a:tcPr marL="113313" marR="113313" marT="56657" marB="56657"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300" dirty="0" smtClean="0"/>
                        <a:t>Current Revenue</a:t>
                      </a:r>
                      <a:endParaRPr lang="en-US" sz="1300" dirty="0">
                        <a:latin typeface="+mn-lt"/>
                      </a:endParaRPr>
                    </a:p>
                  </a:txBody>
                  <a:tcPr marL="113313" marR="113313" marT="56657" marB="56657" anchor="ctr"/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 smtClean="0"/>
                        <a:t>New Revenue</a:t>
                      </a:r>
                      <a:endParaRPr lang="en-US" sz="1300" dirty="0">
                        <a:latin typeface="+mn-lt"/>
                      </a:endParaRPr>
                    </a:p>
                  </a:txBody>
                  <a:tcPr marL="113313" marR="113313" marT="56657" marB="56657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300" dirty="0" smtClean="0"/>
                        <a:t>Increase in Revenue</a:t>
                      </a:r>
                      <a:endParaRPr lang="en-US" sz="1300" dirty="0">
                        <a:latin typeface="+mn-lt"/>
                      </a:endParaRPr>
                    </a:p>
                  </a:txBody>
                  <a:tcPr marL="113313" marR="113313" marT="56657" marB="56657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300" dirty="0">
                        <a:latin typeface="+mn-lt"/>
                      </a:endParaRPr>
                    </a:p>
                  </a:txBody>
                  <a:tcPr marL="113313" marR="113313" marT="56657" marB="56657" anchor="ctr">
                    <a:solidFill>
                      <a:srgbClr val="3C405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300" dirty="0" smtClean="0"/>
                        <a:t>Total Revenue</a:t>
                      </a:r>
                      <a:endParaRPr lang="en-US" sz="1300" dirty="0">
                        <a:latin typeface="+mn-lt"/>
                      </a:endParaRPr>
                    </a:p>
                  </a:txBody>
                  <a:tcPr marL="113313" marR="113313" marT="56657" marB="56657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300" dirty="0">
                        <a:latin typeface="+mn-lt"/>
                      </a:endParaRPr>
                    </a:p>
                  </a:txBody>
                  <a:tcPr marL="113313" marR="113313" marT="56657" marB="56657" anchor="ctr">
                    <a:solidFill>
                      <a:srgbClr val="3C405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8180050"/>
                  </a:ext>
                </a:extLst>
              </a:tr>
              <a:tr h="489941">
                <a:tc vMerge="1">
                  <a:txBody>
                    <a:bodyPr/>
                    <a:lstStyle/>
                    <a:p>
                      <a:pPr algn="ctr"/>
                      <a:endParaRPr lang="en-US" sz="1300" dirty="0">
                        <a:latin typeface="+mn-lt"/>
                      </a:endParaRPr>
                    </a:p>
                  </a:txBody>
                  <a:tcPr marL="113313" marR="113313" marT="56657" marB="56657" anchor="ctr"/>
                </a:tc>
                <a:tc vMerge="1">
                  <a:txBody>
                    <a:bodyPr/>
                    <a:lstStyle/>
                    <a:p>
                      <a:pPr algn="ctr"/>
                      <a:endParaRPr lang="en-US" sz="1300" dirty="0">
                        <a:latin typeface="+mn-lt"/>
                      </a:endParaRPr>
                    </a:p>
                  </a:txBody>
                  <a:tcPr marL="113313" marR="113313" marT="56657" marB="56657" anchor="ctr"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300" dirty="0">
                        <a:latin typeface="+mn-lt"/>
                      </a:endParaRPr>
                    </a:p>
                  </a:txBody>
                  <a:tcPr marL="113313" marR="113313" marT="56657" marB="5665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smtClean="0">
                          <a:latin typeface="+mn-lt"/>
                        </a:rPr>
                        <a:t>INCREASED BY</a:t>
                      </a:r>
                      <a:endParaRPr lang="en-US" sz="1300" dirty="0">
                        <a:latin typeface="+mn-lt"/>
                      </a:endParaRPr>
                    </a:p>
                  </a:txBody>
                  <a:tcPr marL="113313" marR="113313" marT="56657" marB="56657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smtClean="0">
                          <a:latin typeface="+mn-lt"/>
                        </a:rPr>
                        <a:t>% INCREASE</a:t>
                      </a:r>
                      <a:endParaRPr lang="en-US" sz="1300" dirty="0">
                        <a:latin typeface="+mn-lt"/>
                      </a:endParaRPr>
                    </a:p>
                  </a:txBody>
                  <a:tcPr marL="113313" marR="113313" marT="56657" marB="56657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smtClean="0">
                          <a:latin typeface="+mn-lt"/>
                        </a:rPr>
                        <a:t>% INCREASE</a:t>
                      </a:r>
                      <a:endParaRPr lang="en-US" sz="1300" dirty="0">
                        <a:latin typeface="+mn-lt"/>
                      </a:endParaRPr>
                    </a:p>
                  </a:txBody>
                  <a:tcPr marL="113313" marR="113313" marT="56657" marB="56657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smtClean="0">
                          <a:latin typeface="+mn-lt"/>
                        </a:rPr>
                        <a:t>TOTAL</a:t>
                      </a:r>
                      <a:endParaRPr lang="en-US" sz="1300" dirty="0">
                        <a:latin typeface="+mn-lt"/>
                      </a:endParaRPr>
                    </a:p>
                  </a:txBody>
                  <a:tcPr marL="113313" marR="113313" marT="56657" marB="56657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0623384"/>
                  </a:ext>
                </a:extLst>
              </a:tr>
              <a:tr h="489941">
                <a:tc gridSpan="7">
                  <a:txBody>
                    <a:bodyPr/>
                    <a:lstStyle/>
                    <a:p>
                      <a:pPr algn="ctr"/>
                      <a:r>
                        <a:rPr lang="en-US" sz="1300" b="1" dirty="0" smtClean="0"/>
                        <a:t>WITHOUT RECOMMENDATION SYSTEM</a:t>
                      </a:r>
                      <a:endParaRPr lang="en-US" sz="1300" b="1" dirty="0">
                        <a:latin typeface="+mn-lt"/>
                      </a:endParaRPr>
                    </a:p>
                  </a:txBody>
                  <a:tcPr marL="113313" marR="113313" marT="56657" marB="56657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30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113313" marR="113313" marT="56657" marB="56657" anchor="ctr">
                    <a:gradFill>
                      <a:gsLst>
                        <a:gs pos="0">
                          <a:schemeClr val="accent1"/>
                        </a:gs>
                        <a:gs pos="100000">
                          <a:schemeClr val="accent1">
                            <a:lumMod val="75000"/>
                          </a:schemeClr>
                        </a:gs>
                      </a:gsLst>
                      <a:lin ang="2700000" scaled="0"/>
                    </a:gra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300" dirty="0">
                        <a:latin typeface="+mn-lt"/>
                      </a:endParaRPr>
                    </a:p>
                  </a:txBody>
                  <a:tcPr marL="113313" marR="113313" marT="56657" marB="56657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300" dirty="0">
                        <a:latin typeface="+mn-lt"/>
                      </a:endParaRPr>
                    </a:p>
                  </a:txBody>
                  <a:tcPr marL="113313" marR="113313" marT="56657" marB="56657" anchor="ctr">
                    <a:gradFill>
                      <a:gsLst>
                        <a:gs pos="0">
                          <a:schemeClr val="accent3"/>
                        </a:gs>
                        <a:gs pos="100000">
                          <a:schemeClr val="accent3">
                            <a:lumMod val="75000"/>
                          </a:schemeClr>
                        </a:gs>
                      </a:gsLst>
                      <a:lin ang="2700000" scaled="0"/>
                    </a:gra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300" dirty="0">
                        <a:latin typeface="+mn-lt"/>
                      </a:endParaRPr>
                    </a:p>
                  </a:txBody>
                  <a:tcPr marL="113313" marR="113313" marT="56657" marB="56657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300" dirty="0">
                        <a:latin typeface="+mn-lt"/>
                      </a:endParaRPr>
                    </a:p>
                  </a:txBody>
                  <a:tcPr marL="113313" marR="113313" marT="56657" marB="56657" anchor="ctr">
                    <a:gradFill>
                      <a:gsLst>
                        <a:gs pos="0">
                          <a:schemeClr val="accent5"/>
                        </a:gs>
                        <a:gs pos="100000">
                          <a:schemeClr val="accent5">
                            <a:lumMod val="75000"/>
                          </a:schemeClr>
                        </a:gs>
                      </a:gsLst>
                      <a:lin ang="2700000" scaled="0"/>
                    </a:gra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300" dirty="0">
                        <a:latin typeface="+mn-lt"/>
                      </a:endParaRPr>
                    </a:p>
                  </a:txBody>
                  <a:tcPr marL="113313" marR="113313" marT="56657" marB="56657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1004110"/>
                  </a:ext>
                </a:extLst>
              </a:tr>
              <a:tr h="48994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b="1" dirty="0" smtClean="0"/>
                        <a:t>Top 20% customers</a:t>
                      </a:r>
                      <a:endParaRPr lang="en-US" sz="13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marL="113313" marR="113313" marT="56657" marB="5665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+mn-lt"/>
                        </a:rPr>
                        <a:t>$3.6M</a:t>
                      </a:r>
                      <a:endParaRPr lang="en-US" sz="2000" dirty="0">
                        <a:latin typeface="+mn-lt"/>
                      </a:endParaRPr>
                    </a:p>
                  </a:txBody>
                  <a:tcPr marL="113313" marR="113313" marT="56657" marB="5665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latin typeface="+mn-lt"/>
                      </a:endParaRPr>
                    </a:p>
                  </a:txBody>
                  <a:tcPr marL="113313" marR="113313" marT="56657" marB="56657"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$0.6M</a:t>
                      </a:r>
                      <a:endParaRPr lang="en-US" sz="2000" dirty="0">
                        <a:latin typeface="+mn-lt"/>
                      </a:endParaRPr>
                    </a:p>
                  </a:txBody>
                  <a:tcPr marL="113313" marR="113313" marT="56657" marB="56657"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+mn-lt"/>
                        </a:rPr>
                        <a:t>10%</a:t>
                      </a:r>
                      <a:endParaRPr lang="en-US" sz="2000" dirty="0">
                        <a:latin typeface="+mn-lt"/>
                      </a:endParaRPr>
                    </a:p>
                  </a:txBody>
                  <a:tcPr marL="113313" marR="113313" marT="56657" marB="56657"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10%</a:t>
                      </a:r>
                      <a:endParaRPr lang="en-US" sz="2000" dirty="0">
                        <a:latin typeface="+mn-lt"/>
                      </a:endParaRPr>
                    </a:p>
                  </a:txBody>
                  <a:tcPr marL="113313" marR="113313" marT="56657" marB="56657"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+mn-lt"/>
                        </a:rPr>
                        <a:t>$6.6M</a:t>
                      </a:r>
                      <a:endParaRPr lang="en-US" sz="2000" dirty="0">
                        <a:latin typeface="+mn-lt"/>
                      </a:endParaRPr>
                    </a:p>
                  </a:txBody>
                  <a:tcPr marL="113313" marR="113313" marT="56657" marB="56657" anchor="ctr"/>
                </a:tc>
                <a:extLst>
                  <a:ext uri="{0D108BD9-81ED-4DB2-BD59-A6C34878D82A}">
                    <a16:rowId xmlns:a16="http://schemas.microsoft.com/office/drawing/2014/main" val="2473755630"/>
                  </a:ext>
                </a:extLst>
              </a:tr>
              <a:tr h="49431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b="1" dirty="0" smtClean="0"/>
                        <a:t>Remaining 80% customers</a:t>
                      </a:r>
                      <a:endParaRPr lang="en-US" sz="13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marL="113313" marR="113313" marT="56657" marB="5665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+mn-lt"/>
                        </a:rPr>
                        <a:t>$2.4M</a:t>
                      </a:r>
                      <a:endParaRPr lang="en-US" sz="2000" dirty="0">
                        <a:latin typeface="+mn-lt"/>
                      </a:endParaRPr>
                    </a:p>
                  </a:txBody>
                  <a:tcPr marL="113313" marR="113313" marT="56657" marB="5665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latin typeface="+mn-lt"/>
                      </a:endParaRPr>
                    </a:p>
                  </a:txBody>
                  <a:tcPr marL="113313" marR="113313" marT="56657" marB="56657" anchor="ctr"/>
                </a:tc>
                <a:tc vMerge="1">
                  <a:txBody>
                    <a:bodyPr/>
                    <a:lstStyle/>
                    <a:p>
                      <a:pPr algn="ctr"/>
                      <a:endParaRPr lang="en-US" sz="1300" dirty="0">
                        <a:latin typeface="+mn-lt"/>
                      </a:endParaRPr>
                    </a:p>
                  </a:txBody>
                  <a:tcPr marL="113313" marR="113313" marT="56657" marB="56657" anchor="ctr">
                    <a:gradFill>
                      <a:gsLst>
                        <a:gs pos="0">
                          <a:schemeClr val="accent3"/>
                        </a:gs>
                        <a:gs pos="100000">
                          <a:schemeClr val="accent3">
                            <a:lumMod val="75000"/>
                          </a:schemeClr>
                        </a:gs>
                      </a:gsLst>
                      <a:lin ang="2700000" scaled="0"/>
                    </a:gra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1300" dirty="0">
                        <a:latin typeface="+mn-lt"/>
                      </a:endParaRPr>
                    </a:p>
                  </a:txBody>
                  <a:tcPr marL="113313" marR="113313" marT="56657" marB="56657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1300" dirty="0">
                        <a:latin typeface="+mn-lt"/>
                      </a:endParaRPr>
                    </a:p>
                  </a:txBody>
                  <a:tcPr marL="113313" marR="113313" marT="56657" marB="56657" anchor="ctr">
                    <a:gradFill>
                      <a:gsLst>
                        <a:gs pos="0">
                          <a:schemeClr val="accent5"/>
                        </a:gs>
                        <a:gs pos="100000">
                          <a:schemeClr val="accent5">
                            <a:lumMod val="75000"/>
                          </a:schemeClr>
                        </a:gs>
                      </a:gsLst>
                      <a:lin ang="2700000" scaled="0"/>
                    </a:gra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2000" dirty="0">
                        <a:latin typeface="+mn-lt"/>
                      </a:endParaRPr>
                    </a:p>
                  </a:txBody>
                  <a:tcPr marL="113313" marR="113313" marT="56657" marB="56657" anchor="ctr"/>
                </a:tc>
                <a:extLst>
                  <a:ext uri="{0D108BD9-81ED-4DB2-BD59-A6C34878D82A}">
                    <a16:rowId xmlns:a16="http://schemas.microsoft.com/office/drawing/2014/main" val="887123879"/>
                  </a:ext>
                </a:extLst>
              </a:tr>
              <a:tr h="489941"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b="1" dirty="0" smtClean="0"/>
                        <a:t>WITH RECOMMENDATION SYSTEM – 1</a:t>
                      </a:r>
                      <a:r>
                        <a:rPr lang="en-US" sz="1300" b="1" baseline="30000" dirty="0" smtClean="0"/>
                        <a:t>st</a:t>
                      </a:r>
                      <a:r>
                        <a:rPr lang="en-US" sz="1300" b="1" dirty="0" smtClean="0"/>
                        <a:t> YEAR</a:t>
                      </a:r>
                      <a:endParaRPr lang="en-US" sz="1300" b="1" dirty="0">
                        <a:latin typeface="+mn-lt"/>
                      </a:endParaRPr>
                    </a:p>
                  </a:txBody>
                  <a:tcPr marL="113313" marR="113313" marT="56657" marB="56657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300" dirty="0">
                        <a:latin typeface="+mn-lt"/>
                      </a:endParaRPr>
                    </a:p>
                  </a:txBody>
                  <a:tcPr marL="113313" marR="113313" marT="56657" marB="56657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300" dirty="0">
                        <a:latin typeface="+mn-lt"/>
                      </a:endParaRPr>
                    </a:p>
                  </a:txBody>
                  <a:tcPr marL="113313" marR="113313" marT="56657" marB="56657" anchor="ctr">
                    <a:gradFill>
                      <a:gsLst>
                        <a:gs pos="0">
                          <a:schemeClr val="accent2"/>
                        </a:gs>
                        <a:gs pos="100000">
                          <a:schemeClr val="accent2">
                            <a:lumMod val="75000"/>
                          </a:schemeClr>
                        </a:gs>
                      </a:gsLst>
                      <a:lin ang="2700000" scaled="0"/>
                    </a:gra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300" dirty="0">
                        <a:latin typeface="+mn-lt"/>
                      </a:endParaRPr>
                    </a:p>
                  </a:txBody>
                  <a:tcPr marL="113313" marR="113313" marT="56657" marB="56657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300" dirty="0">
                        <a:latin typeface="+mn-lt"/>
                      </a:endParaRPr>
                    </a:p>
                  </a:txBody>
                  <a:tcPr marL="113313" marR="113313" marT="56657" marB="56657" anchor="ctr">
                    <a:gradFill>
                      <a:gsLst>
                        <a:gs pos="0">
                          <a:schemeClr val="accent4"/>
                        </a:gs>
                        <a:gs pos="100000">
                          <a:schemeClr val="accent4">
                            <a:lumMod val="75000"/>
                          </a:schemeClr>
                        </a:gs>
                      </a:gsLst>
                      <a:lin ang="2700000" scaled="0"/>
                    </a:gra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300" dirty="0">
                        <a:latin typeface="+mn-lt"/>
                      </a:endParaRPr>
                    </a:p>
                  </a:txBody>
                  <a:tcPr marL="113313" marR="113313" marT="56657" marB="56657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300" dirty="0">
                        <a:latin typeface="+mn-lt"/>
                      </a:endParaRPr>
                    </a:p>
                  </a:txBody>
                  <a:tcPr marL="113313" marR="113313" marT="56657" marB="56657" anchor="ctr">
                    <a:gradFill>
                      <a:gsLst>
                        <a:gs pos="0">
                          <a:schemeClr val="accent6"/>
                        </a:gs>
                        <a:gs pos="100000">
                          <a:schemeClr val="accent6">
                            <a:lumMod val="75000"/>
                          </a:schemeClr>
                        </a:gs>
                      </a:gsLst>
                      <a:lin ang="27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4047126002"/>
                  </a:ext>
                </a:extLst>
              </a:tr>
              <a:tr h="48994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b="1" dirty="0" smtClean="0"/>
                        <a:t>Top 20% customers</a:t>
                      </a:r>
                      <a:endParaRPr lang="en-US" sz="13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marL="113313" marR="113313" marT="56657" marB="5665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+mn-lt"/>
                        </a:rPr>
                        <a:t>$3.6M</a:t>
                      </a:r>
                      <a:endParaRPr lang="en-US" sz="2000" dirty="0">
                        <a:latin typeface="+mn-lt"/>
                      </a:endParaRPr>
                    </a:p>
                  </a:txBody>
                  <a:tcPr marL="113313" marR="113313" marT="56657" marB="5665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$5.98M</a:t>
                      </a:r>
                      <a:endParaRPr lang="en-US" sz="2000" dirty="0">
                        <a:latin typeface="+mn-lt"/>
                      </a:endParaRPr>
                    </a:p>
                  </a:txBody>
                  <a:tcPr marL="113313" marR="113313" marT="56657" marB="5665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+mn-lt"/>
                        </a:rPr>
                        <a:t>$2.38M</a:t>
                      </a:r>
                      <a:endParaRPr lang="en-US" sz="2000" dirty="0">
                        <a:latin typeface="+mn-lt"/>
                      </a:endParaRPr>
                    </a:p>
                  </a:txBody>
                  <a:tcPr marL="113313" marR="113313" marT="56657" marB="5665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30%</a:t>
                      </a:r>
                      <a:endParaRPr lang="en-US" sz="2000" dirty="0">
                        <a:latin typeface="+mn-lt"/>
                      </a:endParaRPr>
                    </a:p>
                  </a:txBody>
                  <a:tcPr marL="113313" marR="113313" marT="56657" marB="56657"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22.7%</a:t>
                      </a:r>
                      <a:endParaRPr lang="en-US" sz="2000" dirty="0">
                        <a:latin typeface="+mn-lt"/>
                      </a:endParaRPr>
                    </a:p>
                  </a:txBody>
                  <a:tcPr marL="113313" marR="113313" marT="56657" marB="56657"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$8.71M</a:t>
                      </a:r>
                      <a:endParaRPr lang="en-US" sz="2000" b="1" dirty="0">
                        <a:latin typeface="+mn-lt"/>
                      </a:endParaRPr>
                    </a:p>
                  </a:txBody>
                  <a:tcPr marL="113313" marR="113313" marT="56657" marB="56657" anchor="ctr"/>
                </a:tc>
                <a:extLst>
                  <a:ext uri="{0D108BD9-81ED-4DB2-BD59-A6C34878D82A}">
                    <a16:rowId xmlns:a16="http://schemas.microsoft.com/office/drawing/2014/main" val="3715466982"/>
                  </a:ext>
                </a:extLst>
              </a:tr>
              <a:tr h="48994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b="1" dirty="0" smtClean="0"/>
                        <a:t>Remaining 80% customers</a:t>
                      </a:r>
                      <a:endParaRPr lang="en-US" sz="13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marL="113313" marR="113313" marT="56657" marB="5665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+mn-lt"/>
                        </a:rPr>
                        <a:t>$2.4M</a:t>
                      </a:r>
                      <a:endParaRPr lang="en-US" sz="2000" dirty="0">
                        <a:latin typeface="+mn-lt"/>
                      </a:endParaRPr>
                    </a:p>
                  </a:txBody>
                  <a:tcPr marL="113313" marR="113313" marT="56657" marB="5665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$2.73M</a:t>
                      </a:r>
                      <a:endParaRPr lang="en-US" sz="2000" dirty="0">
                        <a:latin typeface="+mn-lt"/>
                      </a:endParaRPr>
                    </a:p>
                  </a:txBody>
                  <a:tcPr marL="113313" marR="113313" marT="56657" marB="5665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+mn-lt"/>
                        </a:rPr>
                        <a:t>$0.33M</a:t>
                      </a:r>
                      <a:endParaRPr lang="en-US" sz="2000" dirty="0">
                        <a:latin typeface="+mn-lt"/>
                      </a:endParaRPr>
                    </a:p>
                  </a:txBody>
                  <a:tcPr marL="113313" marR="113313" marT="56657" marB="5665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5%</a:t>
                      </a:r>
                      <a:endParaRPr lang="en-US" sz="2000" dirty="0">
                        <a:latin typeface="+mn-lt"/>
                      </a:endParaRPr>
                    </a:p>
                  </a:txBody>
                  <a:tcPr marL="113313" marR="113313" marT="56657" marB="56657" anchor="ctr"/>
                </a:tc>
                <a:tc vMerge="1">
                  <a:txBody>
                    <a:bodyPr/>
                    <a:lstStyle/>
                    <a:p>
                      <a:pPr algn="ctr"/>
                      <a:endParaRPr lang="en-US" sz="1300" dirty="0">
                        <a:latin typeface="+mn-lt"/>
                      </a:endParaRPr>
                    </a:p>
                  </a:txBody>
                  <a:tcPr marL="113313" marR="113313" marT="56657" marB="56657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1300" dirty="0">
                        <a:latin typeface="+mn-lt"/>
                      </a:endParaRPr>
                    </a:p>
                  </a:txBody>
                  <a:tcPr marL="113313" marR="113313" marT="56657" marB="56657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086554"/>
                  </a:ext>
                </a:extLst>
              </a:tr>
              <a:tr h="489941">
                <a:tc gridSpan="7">
                  <a:txBody>
                    <a:bodyPr/>
                    <a:lstStyle/>
                    <a:p>
                      <a:pPr algn="ctr"/>
                      <a:r>
                        <a:rPr lang="en-US" sz="1300" b="1" dirty="0" smtClean="0"/>
                        <a:t>WITH</a:t>
                      </a:r>
                      <a:r>
                        <a:rPr lang="en-US" sz="1300" b="1" baseline="0" dirty="0" smtClean="0"/>
                        <a:t> RECOMMENDATION SYSTEM – 2</a:t>
                      </a:r>
                      <a:r>
                        <a:rPr lang="en-US" sz="1300" b="1" baseline="30000" dirty="0" smtClean="0"/>
                        <a:t>nd</a:t>
                      </a:r>
                      <a:r>
                        <a:rPr lang="en-US" sz="1300" b="1" baseline="0" dirty="0" smtClean="0"/>
                        <a:t> YEAR</a:t>
                      </a:r>
                      <a:endParaRPr lang="en-US" sz="13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marL="113313" marR="113313" marT="56657" marB="56657" anchor="ctr">
                    <a:solidFill>
                      <a:schemeClr val="accent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300" dirty="0">
                        <a:latin typeface="+mn-lt"/>
                      </a:endParaRPr>
                    </a:p>
                  </a:txBody>
                  <a:tcPr marL="113313" marR="113313" marT="56657" marB="56657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300" dirty="0">
                        <a:latin typeface="+mn-lt"/>
                      </a:endParaRPr>
                    </a:p>
                  </a:txBody>
                  <a:tcPr marL="113313" marR="113313" marT="56657" marB="56657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300" dirty="0">
                        <a:latin typeface="+mn-lt"/>
                      </a:endParaRPr>
                    </a:p>
                  </a:txBody>
                  <a:tcPr marL="113313" marR="113313" marT="56657" marB="56657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300" dirty="0">
                        <a:latin typeface="+mn-lt"/>
                      </a:endParaRPr>
                    </a:p>
                  </a:txBody>
                  <a:tcPr marL="113313" marR="113313" marT="56657" marB="56657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300" dirty="0">
                        <a:latin typeface="+mn-lt"/>
                      </a:endParaRPr>
                    </a:p>
                  </a:txBody>
                  <a:tcPr marL="113313" marR="113313" marT="56657" marB="56657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300" dirty="0">
                        <a:latin typeface="+mn-lt"/>
                      </a:endParaRPr>
                    </a:p>
                  </a:txBody>
                  <a:tcPr marL="113313" marR="113313" marT="56657" marB="56657" anchor="ctr">
                    <a:gradFill>
                      <a:gsLst>
                        <a:gs pos="0">
                          <a:schemeClr val="accent6"/>
                        </a:gs>
                        <a:gs pos="100000">
                          <a:schemeClr val="accent6">
                            <a:lumMod val="75000"/>
                          </a:schemeClr>
                        </a:gs>
                      </a:gsLst>
                      <a:lin ang="27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936589567"/>
                  </a:ext>
                </a:extLst>
              </a:tr>
              <a:tr h="48994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b="1" dirty="0" smtClean="0"/>
                        <a:t>Top 20% customers</a:t>
                      </a:r>
                      <a:endParaRPr lang="en-US" sz="13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marL="113313" marR="113313" marT="56657" marB="5665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$5.98M</a:t>
                      </a:r>
                      <a:endParaRPr lang="en-US" sz="2000" dirty="0">
                        <a:latin typeface="+mn-lt"/>
                      </a:endParaRPr>
                    </a:p>
                  </a:txBody>
                  <a:tcPr marL="113313" marR="113313" marT="56657" marB="5665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$7.18M</a:t>
                      </a:r>
                      <a:endParaRPr lang="en-US" sz="2000" dirty="0">
                        <a:latin typeface="+mn-lt"/>
                      </a:endParaRPr>
                    </a:p>
                  </a:txBody>
                  <a:tcPr marL="113313" marR="113313" marT="56657" marB="5665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$1.2M</a:t>
                      </a:r>
                      <a:endParaRPr lang="en-US" sz="2000" dirty="0">
                        <a:latin typeface="+mn-lt"/>
                      </a:endParaRPr>
                    </a:p>
                  </a:txBody>
                  <a:tcPr marL="113313" marR="113313" marT="56657" marB="5665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20%</a:t>
                      </a:r>
                      <a:endParaRPr lang="en-US" sz="2000" dirty="0">
                        <a:latin typeface="+mn-lt"/>
                      </a:endParaRPr>
                    </a:p>
                  </a:txBody>
                  <a:tcPr marL="113313" marR="113313" marT="56657" marB="56657"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17%</a:t>
                      </a:r>
                      <a:endParaRPr lang="en-US" sz="2000" dirty="0">
                        <a:latin typeface="+mn-lt"/>
                      </a:endParaRPr>
                    </a:p>
                  </a:txBody>
                  <a:tcPr marL="113313" marR="113313" marT="56657" marB="56657"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$10.18M</a:t>
                      </a:r>
                      <a:endParaRPr lang="en-US" sz="2000" b="1" dirty="0">
                        <a:latin typeface="+mn-lt"/>
                      </a:endParaRPr>
                    </a:p>
                  </a:txBody>
                  <a:tcPr marL="113313" marR="113313" marT="56657" marB="56657" anchor="ctr"/>
                </a:tc>
                <a:extLst>
                  <a:ext uri="{0D108BD9-81ED-4DB2-BD59-A6C34878D82A}">
                    <a16:rowId xmlns:a16="http://schemas.microsoft.com/office/drawing/2014/main" val="4142342765"/>
                  </a:ext>
                </a:extLst>
              </a:tr>
              <a:tr h="48994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b="1" dirty="0" smtClean="0"/>
                        <a:t>Remaining 80% customers</a:t>
                      </a:r>
                      <a:endParaRPr lang="en-US" sz="13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marL="113313" marR="113313" marT="56657" marB="5665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$2.73M</a:t>
                      </a:r>
                      <a:endParaRPr lang="en-US" sz="2000" dirty="0">
                        <a:latin typeface="+mn-lt"/>
                      </a:endParaRPr>
                    </a:p>
                  </a:txBody>
                  <a:tcPr marL="113313" marR="113313" marT="56657" marB="5665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$3.1M</a:t>
                      </a:r>
                      <a:endParaRPr lang="en-US" sz="2000" dirty="0">
                        <a:latin typeface="+mn-lt"/>
                      </a:endParaRPr>
                    </a:p>
                  </a:txBody>
                  <a:tcPr marL="113313" marR="113313" marT="56657" marB="5665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$0.37M</a:t>
                      </a:r>
                      <a:endParaRPr lang="en-US" sz="2000" dirty="0">
                        <a:latin typeface="+mn-lt"/>
                      </a:endParaRPr>
                    </a:p>
                  </a:txBody>
                  <a:tcPr marL="113313" marR="113313" marT="56657" marB="5665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10%</a:t>
                      </a:r>
                      <a:endParaRPr lang="en-US" sz="2000" dirty="0">
                        <a:latin typeface="+mn-lt"/>
                      </a:endParaRPr>
                    </a:p>
                  </a:txBody>
                  <a:tcPr marL="113313" marR="113313" marT="56657" marB="56657" anchor="ctr"/>
                </a:tc>
                <a:tc vMerge="1">
                  <a:txBody>
                    <a:bodyPr/>
                    <a:lstStyle/>
                    <a:p>
                      <a:pPr algn="ctr"/>
                      <a:endParaRPr lang="en-US" sz="1300" dirty="0">
                        <a:latin typeface="+mn-lt"/>
                      </a:endParaRPr>
                    </a:p>
                  </a:txBody>
                  <a:tcPr marL="113313" marR="113313" marT="56657" marB="56657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1300" dirty="0">
                        <a:latin typeface="+mn-lt"/>
                      </a:endParaRPr>
                    </a:p>
                  </a:txBody>
                  <a:tcPr marL="113313" marR="113313" marT="56657" marB="56657" anchor="ctr">
                    <a:gradFill>
                      <a:gsLst>
                        <a:gs pos="0">
                          <a:schemeClr val="accent6"/>
                        </a:gs>
                        <a:gs pos="100000">
                          <a:schemeClr val="accent6">
                            <a:lumMod val="75000"/>
                          </a:schemeClr>
                        </a:gs>
                      </a:gsLst>
                      <a:lin ang="27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682044843"/>
                  </a:ext>
                </a:extLst>
              </a:tr>
            </a:tbl>
          </a:graphicData>
        </a:graphic>
      </p:graphicFrame>
      <p:sp>
        <p:nvSpPr>
          <p:cNvPr id="18" name="Title 2">
            <a:extLst>
              <a:ext uri="{FF2B5EF4-FFF2-40B4-BE49-F238E27FC236}">
                <a16:creationId xmlns:a16="http://schemas.microsoft.com/office/drawing/2014/main" id="{399DC08D-92BD-48BE-AB60-5FC098ADDE73}"/>
              </a:ext>
            </a:extLst>
          </p:cNvPr>
          <p:cNvSpPr txBox="1">
            <a:spLocks/>
          </p:cNvSpPr>
          <p:nvPr/>
        </p:nvSpPr>
        <p:spPr>
          <a:xfrm>
            <a:off x="508001" y="455085"/>
            <a:ext cx="11157817" cy="66051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ECONOMIC VALUE</a:t>
            </a:r>
            <a:endParaRPr lang="en-US" b="1" dirty="0">
              <a:solidFill>
                <a:schemeClr val="accent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36" t="7438" r="18926" b="15410"/>
          <a:stretch/>
        </p:blipFill>
        <p:spPr>
          <a:xfrm>
            <a:off x="11895588" y="38806"/>
            <a:ext cx="249496" cy="263503"/>
          </a:xfrm>
          <a:prstGeom prst="flowChartConnector">
            <a:avLst/>
          </a:prstGeom>
          <a:ln w="19050">
            <a:solidFill>
              <a:schemeClr val="accent3">
                <a:lumMod val="60000"/>
                <a:lumOff val="40000"/>
              </a:schemeClr>
            </a:solidFill>
          </a:ln>
        </p:spPr>
      </p:pic>
      <p:sp>
        <p:nvSpPr>
          <p:cNvPr id="26" name="TextBox 25"/>
          <p:cNvSpPr txBox="1"/>
          <p:nvPr/>
        </p:nvSpPr>
        <p:spPr>
          <a:xfrm>
            <a:off x="-51881" y="6611779"/>
            <a:ext cx="37613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smtClean="0">
                <a:solidFill>
                  <a:schemeClr val="bg1"/>
                </a:solidFill>
              </a:rPr>
              <a:t>18</a:t>
            </a:r>
            <a:endParaRPr lang="en-IN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25517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DD880E8-D17E-4B86-97DC-D82B6FF7222B}"/>
              </a:ext>
            </a:extLst>
          </p:cNvPr>
          <p:cNvSpPr/>
          <p:nvPr/>
        </p:nvSpPr>
        <p:spPr>
          <a:xfrm flipV="1">
            <a:off x="-2829049" y="-1909461"/>
            <a:ext cx="10567421" cy="3989927"/>
          </a:xfrm>
          <a:custGeom>
            <a:avLst/>
            <a:gdLst>
              <a:gd name="connsiteX0" fmla="*/ 10568796 w 21137593"/>
              <a:gd name="connsiteY0" fmla="*/ 0 h 7980894"/>
              <a:gd name="connsiteX1" fmla="*/ 21063875 w 21137593"/>
              <a:gd name="connsiteY1" fmla="*/ 7721299 h 7980894"/>
              <a:gd name="connsiteX2" fmla="*/ 21137593 w 21137593"/>
              <a:gd name="connsiteY2" fmla="*/ 7980894 h 7980894"/>
              <a:gd name="connsiteX3" fmla="*/ 0 w 21137593"/>
              <a:gd name="connsiteY3" fmla="*/ 7980894 h 7980894"/>
              <a:gd name="connsiteX4" fmla="*/ 73717 w 21137593"/>
              <a:gd name="connsiteY4" fmla="*/ 7721299 h 7980894"/>
              <a:gd name="connsiteX5" fmla="*/ 10568796 w 21137593"/>
              <a:gd name="connsiteY5" fmla="*/ 0 h 7980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137593" h="7980894">
                <a:moveTo>
                  <a:pt x="10568796" y="0"/>
                </a:moveTo>
                <a:cubicBezTo>
                  <a:pt x="15499961" y="0"/>
                  <a:pt x="19672525" y="3247970"/>
                  <a:pt x="21063875" y="7721299"/>
                </a:cubicBezTo>
                <a:lnTo>
                  <a:pt x="21137593" y="7980894"/>
                </a:lnTo>
                <a:lnTo>
                  <a:pt x="0" y="7980894"/>
                </a:lnTo>
                <a:lnTo>
                  <a:pt x="73717" y="7721299"/>
                </a:lnTo>
                <a:cubicBezTo>
                  <a:pt x="1465067" y="3247970"/>
                  <a:pt x="5637630" y="0"/>
                  <a:pt x="10568796" y="0"/>
                </a:cubicBezTo>
                <a:close/>
              </a:path>
            </a:pathLst>
          </a:custGeom>
          <a:gradFill>
            <a:gsLst>
              <a:gs pos="100000">
                <a:schemeClr val="accent4"/>
              </a:gs>
              <a:gs pos="100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sz="90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1C301FF-6D7B-8E42-9F70-FFB3B7C6F5B6}"/>
              </a:ext>
            </a:extLst>
          </p:cNvPr>
          <p:cNvSpPr txBox="1"/>
          <p:nvPr/>
        </p:nvSpPr>
        <p:spPr>
          <a:xfrm>
            <a:off x="553693" y="2140424"/>
            <a:ext cx="2156751" cy="92333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5400" b="1">
                <a:solidFill>
                  <a:schemeClr val="bg1"/>
                </a:solidFill>
                <a:latin typeface="Raleway" panose="020B0503030101060003" pitchFamily="34" charset="77"/>
              </a:rPr>
              <a:t>01</a:t>
            </a:r>
          </a:p>
        </p:txBody>
      </p:sp>
      <p:sp>
        <p:nvSpPr>
          <p:cNvPr id="49" name="Freeform 4">
            <a:extLst>
              <a:ext uri="{FF2B5EF4-FFF2-40B4-BE49-F238E27FC236}">
                <a16:creationId xmlns:a16="http://schemas.microsoft.com/office/drawing/2014/main" id="{BDE7B65D-4692-E04D-B109-D4E5AEACCE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1211" y="2322672"/>
            <a:ext cx="1260289" cy="967914"/>
          </a:xfrm>
          <a:custGeom>
            <a:avLst/>
            <a:gdLst>
              <a:gd name="T0" fmla="*/ 1790 w 1791"/>
              <a:gd name="T1" fmla="*/ 0 h 1521"/>
              <a:gd name="T2" fmla="*/ 0 w 1791"/>
              <a:gd name="T3" fmla="*/ 1520 h 1521"/>
              <a:gd name="T4" fmla="*/ 1790 w 1791"/>
              <a:gd name="T5" fmla="*/ 1520 h 1521"/>
              <a:gd name="T6" fmla="*/ 1790 w 1791"/>
              <a:gd name="T7" fmla="*/ 0 h 15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791" h="1521">
                <a:moveTo>
                  <a:pt x="1790" y="0"/>
                </a:moveTo>
                <a:lnTo>
                  <a:pt x="0" y="1520"/>
                </a:lnTo>
                <a:lnTo>
                  <a:pt x="1790" y="1520"/>
                </a:lnTo>
                <a:lnTo>
                  <a:pt x="1790" y="0"/>
                </a:lnTo>
              </a:path>
            </a:pathLst>
          </a:custGeom>
          <a:gradFill flip="none" rotWithShape="1">
            <a:gsLst>
              <a:gs pos="0">
                <a:srgbClr val="048292">
                  <a:shade val="30000"/>
                  <a:satMod val="115000"/>
                </a:srgbClr>
              </a:gs>
              <a:gs pos="50000">
                <a:srgbClr val="048292">
                  <a:shade val="67500"/>
                  <a:satMod val="115000"/>
                </a:srgbClr>
              </a:gs>
              <a:gs pos="100000">
                <a:srgbClr val="048292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txBody>
          <a:bodyPr wrap="none" anchor="ctr"/>
          <a:lstStyle/>
          <a:p>
            <a:endParaRPr lang="en-US" sz="3599">
              <a:latin typeface="Raleway Light" panose="020B0403030101060003" pitchFamily="34" charset="77"/>
            </a:endParaRPr>
          </a:p>
        </p:txBody>
      </p:sp>
      <p:sp>
        <p:nvSpPr>
          <p:cNvPr id="50" name="Line 5">
            <a:extLst>
              <a:ext uri="{FF2B5EF4-FFF2-40B4-BE49-F238E27FC236}">
                <a16:creationId xmlns:a16="http://schemas.microsoft.com/office/drawing/2014/main" id="{17DCF9E5-E794-4445-BFE8-BB8634466D9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83323" y="2269184"/>
            <a:ext cx="996437" cy="768721"/>
          </a:xfrm>
          <a:prstGeom prst="line">
            <a:avLst/>
          </a:prstGeom>
          <a:noFill/>
          <a:ln w="38100" cap="flat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3599">
              <a:latin typeface="Raleway Light" panose="020B0403030101060003" pitchFamily="34" charset="7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57CD348F-859C-EC4D-84E7-E6895DA5A8B2}"/>
              </a:ext>
            </a:extLst>
          </p:cNvPr>
          <p:cNvSpPr txBox="1"/>
          <p:nvPr/>
        </p:nvSpPr>
        <p:spPr>
          <a:xfrm>
            <a:off x="1348185" y="2689217"/>
            <a:ext cx="3762834" cy="93871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ts val="3500"/>
              </a:lnSpc>
            </a:pPr>
            <a:r>
              <a:rPr lang="en-US" sz="2000" b="1" spc="-20" dirty="0">
                <a:solidFill>
                  <a:schemeClr val="bg1"/>
                </a:solidFill>
                <a:latin typeface="Raleway Light"/>
                <a:ea typeface="+mn-lt"/>
                <a:cs typeface="+mn-lt"/>
              </a:rPr>
              <a:t>BUSINESS PROBLEM &amp;</a:t>
            </a:r>
          </a:p>
          <a:p>
            <a:pPr>
              <a:lnSpc>
                <a:spcPts val="3500"/>
              </a:lnSpc>
            </a:pPr>
            <a:r>
              <a:rPr lang="en-US" sz="2000" b="1" spc="-20" dirty="0">
                <a:solidFill>
                  <a:schemeClr val="bg1"/>
                </a:solidFill>
                <a:latin typeface="Raleway Light"/>
                <a:ea typeface="+mn-lt"/>
                <a:cs typeface="+mn-lt"/>
              </a:rPr>
              <a:t>GOAL</a:t>
            </a:r>
            <a:endParaRPr lang="en-US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DE8F087F-9AF5-854A-ADBB-A2FC8FBCDE0E}"/>
              </a:ext>
            </a:extLst>
          </p:cNvPr>
          <p:cNvSpPr txBox="1"/>
          <p:nvPr/>
        </p:nvSpPr>
        <p:spPr>
          <a:xfrm>
            <a:off x="818691" y="302309"/>
            <a:ext cx="7702885" cy="11079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6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" panose="020B0503030101060003" pitchFamily="34" charset="77"/>
              </a:rPr>
              <a:t>Agenda</a:t>
            </a:r>
          </a:p>
        </p:txBody>
      </p:sp>
      <p:sp>
        <p:nvSpPr>
          <p:cNvPr id="75" name="Freeform: Shape 7">
            <a:extLst>
              <a:ext uri="{FF2B5EF4-FFF2-40B4-BE49-F238E27FC236}">
                <a16:creationId xmlns:a16="http://schemas.microsoft.com/office/drawing/2014/main" id="{4DD880E8-D17E-4B86-97DC-D82B6FF7222B}"/>
              </a:ext>
            </a:extLst>
          </p:cNvPr>
          <p:cNvSpPr/>
          <p:nvPr/>
        </p:nvSpPr>
        <p:spPr>
          <a:xfrm rot="7646957" flipV="1">
            <a:off x="7878156" y="5623420"/>
            <a:ext cx="7374835" cy="1152639"/>
          </a:xfrm>
          <a:custGeom>
            <a:avLst/>
            <a:gdLst>
              <a:gd name="connsiteX0" fmla="*/ 10568796 w 21137593"/>
              <a:gd name="connsiteY0" fmla="*/ 0 h 7980894"/>
              <a:gd name="connsiteX1" fmla="*/ 21063875 w 21137593"/>
              <a:gd name="connsiteY1" fmla="*/ 7721299 h 7980894"/>
              <a:gd name="connsiteX2" fmla="*/ 21137593 w 21137593"/>
              <a:gd name="connsiteY2" fmla="*/ 7980894 h 7980894"/>
              <a:gd name="connsiteX3" fmla="*/ 0 w 21137593"/>
              <a:gd name="connsiteY3" fmla="*/ 7980894 h 7980894"/>
              <a:gd name="connsiteX4" fmla="*/ 73717 w 21137593"/>
              <a:gd name="connsiteY4" fmla="*/ 7721299 h 7980894"/>
              <a:gd name="connsiteX5" fmla="*/ 10568796 w 21137593"/>
              <a:gd name="connsiteY5" fmla="*/ 0 h 7980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137593" h="7980894">
                <a:moveTo>
                  <a:pt x="10568796" y="0"/>
                </a:moveTo>
                <a:cubicBezTo>
                  <a:pt x="15499961" y="0"/>
                  <a:pt x="19672525" y="3247970"/>
                  <a:pt x="21063875" y="7721299"/>
                </a:cubicBezTo>
                <a:lnTo>
                  <a:pt x="21137593" y="7980894"/>
                </a:lnTo>
                <a:lnTo>
                  <a:pt x="0" y="7980894"/>
                </a:lnTo>
                <a:lnTo>
                  <a:pt x="73717" y="7721299"/>
                </a:lnTo>
                <a:cubicBezTo>
                  <a:pt x="1465067" y="3247970"/>
                  <a:pt x="5637630" y="0"/>
                  <a:pt x="10568796" y="0"/>
                </a:cubicBezTo>
                <a:close/>
              </a:path>
            </a:pathLst>
          </a:custGeom>
          <a:gradFill>
            <a:gsLst>
              <a:gs pos="100000">
                <a:schemeClr val="accent4"/>
              </a:gs>
              <a:gs pos="100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sz="90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41C301FF-6D7B-8E42-9F70-FFB3B7C6F5B6}"/>
              </a:ext>
            </a:extLst>
          </p:cNvPr>
          <p:cNvSpPr txBox="1"/>
          <p:nvPr/>
        </p:nvSpPr>
        <p:spPr>
          <a:xfrm>
            <a:off x="4633348" y="2140424"/>
            <a:ext cx="2156751" cy="92333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5400" b="1">
                <a:solidFill>
                  <a:schemeClr val="bg1"/>
                </a:solidFill>
                <a:latin typeface="Raleway" panose="020B0503030101060003" pitchFamily="34" charset="77"/>
              </a:rPr>
              <a:t>02</a:t>
            </a:r>
          </a:p>
        </p:txBody>
      </p:sp>
      <p:sp>
        <p:nvSpPr>
          <p:cNvPr id="77" name="Freeform 4">
            <a:extLst>
              <a:ext uri="{FF2B5EF4-FFF2-40B4-BE49-F238E27FC236}">
                <a16:creationId xmlns:a16="http://schemas.microsoft.com/office/drawing/2014/main" id="{BDE7B65D-4692-E04D-B109-D4E5AEACCE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60866" y="2322672"/>
            <a:ext cx="1260289" cy="967914"/>
          </a:xfrm>
          <a:custGeom>
            <a:avLst/>
            <a:gdLst>
              <a:gd name="T0" fmla="*/ 1790 w 1791"/>
              <a:gd name="T1" fmla="*/ 0 h 1521"/>
              <a:gd name="T2" fmla="*/ 0 w 1791"/>
              <a:gd name="T3" fmla="*/ 1520 h 1521"/>
              <a:gd name="T4" fmla="*/ 1790 w 1791"/>
              <a:gd name="T5" fmla="*/ 1520 h 1521"/>
              <a:gd name="T6" fmla="*/ 1790 w 1791"/>
              <a:gd name="T7" fmla="*/ 0 h 15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791" h="1521">
                <a:moveTo>
                  <a:pt x="1790" y="0"/>
                </a:moveTo>
                <a:lnTo>
                  <a:pt x="0" y="1520"/>
                </a:lnTo>
                <a:lnTo>
                  <a:pt x="1790" y="1520"/>
                </a:lnTo>
                <a:lnTo>
                  <a:pt x="1790" y="0"/>
                </a:lnTo>
              </a:path>
            </a:pathLst>
          </a:custGeom>
          <a:gradFill flip="none" rotWithShape="1">
            <a:gsLst>
              <a:gs pos="0">
                <a:srgbClr val="048292">
                  <a:shade val="30000"/>
                  <a:satMod val="115000"/>
                </a:srgbClr>
              </a:gs>
              <a:gs pos="50000">
                <a:srgbClr val="048292">
                  <a:shade val="67500"/>
                  <a:satMod val="115000"/>
                </a:srgbClr>
              </a:gs>
              <a:gs pos="100000">
                <a:srgbClr val="048292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txBody>
          <a:bodyPr wrap="none" anchor="ctr"/>
          <a:lstStyle/>
          <a:p>
            <a:endParaRPr lang="en-US" sz="3599">
              <a:latin typeface="Raleway Light" panose="020B0403030101060003" pitchFamily="34" charset="77"/>
            </a:endParaRPr>
          </a:p>
        </p:txBody>
      </p:sp>
      <p:sp>
        <p:nvSpPr>
          <p:cNvPr id="78" name="Line 5">
            <a:extLst>
              <a:ext uri="{FF2B5EF4-FFF2-40B4-BE49-F238E27FC236}">
                <a16:creationId xmlns:a16="http://schemas.microsoft.com/office/drawing/2014/main" id="{17DCF9E5-E794-4445-BFE8-BB8634466D9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062978" y="2269184"/>
            <a:ext cx="996437" cy="768721"/>
          </a:xfrm>
          <a:prstGeom prst="line">
            <a:avLst/>
          </a:prstGeom>
          <a:noFill/>
          <a:ln w="38100" cap="flat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3599">
              <a:latin typeface="Raleway Light" panose="020B0403030101060003" pitchFamily="34" charset="7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57CD348F-859C-EC4D-84E7-E6895DA5A8B2}"/>
              </a:ext>
            </a:extLst>
          </p:cNvPr>
          <p:cNvSpPr txBox="1"/>
          <p:nvPr/>
        </p:nvSpPr>
        <p:spPr>
          <a:xfrm>
            <a:off x="5427840" y="2689217"/>
            <a:ext cx="3762834" cy="50257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ts val="3500"/>
              </a:lnSpc>
            </a:pPr>
            <a:r>
              <a:rPr lang="en-US" sz="2000" b="1" spc="-20" dirty="0">
                <a:solidFill>
                  <a:schemeClr val="bg1"/>
                </a:solidFill>
                <a:latin typeface="Raleway Light"/>
              </a:rPr>
              <a:t>DATA &amp; INSIGHTS</a:t>
            </a:r>
            <a:endParaRPr lang="en-US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41C301FF-6D7B-8E42-9F70-FFB3B7C6F5B6}"/>
              </a:ext>
            </a:extLst>
          </p:cNvPr>
          <p:cNvSpPr txBox="1"/>
          <p:nvPr/>
        </p:nvSpPr>
        <p:spPr>
          <a:xfrm>
            <a:off x="8521576" y="2140424"/>
            <a:ext cx="2156751" cy="92333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5400" b="1">
                <a:solidFill>
                  <a:schemeClr val="bg1"/>
                </a:solidFill>
                <a:latin typeface="Raleway" panose="020B0503030101060003" pitchFamily="34" charset="77"/>
              </a:rPr>
              <a:t>03</a:t>
            </a:r>
          </a:p>
        </p:txBody>
      </p:sp>
      <p:sp>
        <p:nvSpPr>
          <p:cNvPr id="81" name="Freeform 4">
            <a:extLst>
              <a:ext uri="{FF2B5EF4-FFF2-40B4-BE49-F238E27FC236}">
                <a16:creationId xmlns:a16="http://schemas.microsoft.com/office/drawing/2014/main" id="{BDE7B65D-4692-E04D-B109-D4E5AEACCE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49094" y="2322672"/>
            <a:ext cx="1260289" cy="967914"/>
          </a:xfrm>
          <a:custGeom>
            <a:avLst/>
            <a:gdLst>
              <a:gd name="T0" fmla="*/ 1790 w 1791"/>
              <a:gd name="T1" fmla="*/ 0 h 1521"/>
              <a:gd name="T2" fmla="*/ 0 w 1791"/>
              <a:gd name="T3" fmla="*/ 1520 h 1521"/>
              <a:gd name="T4" fmla="*/ 1790 w 1791"/>
              <a:gd name="T5" fmla="*/ 1520 h 1521"/>
              <a:gd name="T6" fmla="*/ 1790 w 1791"/>
              <a:gd name="T7" fmla="*/ 0 h 15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791" h="1521">
                <a:moveTo>
                  <a:pt x="1790" y="0"/>
                </a:moveTo>
                <a:lnTo>
                  <a:pt x="0" y="1520"/>
                </a:lnTo>
                <a:lnTo>
                  <a:pt x="1790" y="1520"/>
                </a:lnTo>
                <a:lnTo>
                  <a:pt x="1790" y="0"/>
                </a:lnTo>
              </a:path>
            </a:pathLst>
          </a:custGeom>
          <a:gradFill flip="none" rotWithShape="1">
            <a:gsLst>
              <a:gs pos="0">
                <a:srgbClr val="048292">
                  <a:shade val="30000"/>
                  <a:satMod val="115000"/>
                </a:srgbClr>
              </a:gs>
              <a:gs pos="50000">
                <a:srgbClr val="048292">
                  <a:shade val="67500"/>
                  <a:satMod val="115000"/>
                </a:srgbClr>
              </a:gs>
              <a:gs pos="100000">
                <a:srgbClr val="048292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txBody>
          <a:bodyPr wrap="none" anchor="ctr"/>
          <a:lstStyle/>
          <a:p>
            <a:endParaRPr lang="en-US" sz="3599">
              <a:latin typeface="Raleway Light" panose="020B0403030101060003" pitchFamily="34" charset="77"/>
            </a:endParaRPr>
          </a:p>
        </p:txBody>
      </p:sp>
      <p:sp>
        <p:nvSpPr>
          <p:cNvPr id="82" name="Line 5">
            <a:extLst>
              <a:ext uri="{FF2B5EF4-FFF2-40B4-BE49-F238E27FC236}">
                <a16:creationId xmlns:a16="http://schemas.microsoft.com/office/drawing/2014/main" id="{17DCF9E5-E794-4445-BFE8-BB8634466D9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951206" y="2269184"/>
            <a:ext cx="996437" cy="768721"/>
          </a:xfrm>
          <a:prstGeom prst="line">
            <a:avLst/>
          </a:prstGeom>
          <a:noFill/>
          <a:ln w="38100" cap="flat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3599">
              <a:latin typeface="Raleway Light" panose="020B0403030101060003" pitchFamily="34" charset="77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57CD348F-859C-EC4D-84E7-E6895DA5A8B2}"/>
              </a:ext>
            </a:extLst>
          </p:cNvPr>
          <p:cNvSpPr txBox="1"/>
          <p:nvPr/>
        </p:nvSpPr>
        <p:spPr>
          <a:xfrm>
            <a:off x="9316068" y="2689217"/>
            <a:ext cx="3762834" cy="93871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ts val="3500"/>
              </a:lnSpc>
            </a:pPr>
            <a:r>
              <a:rPr lang="en-US" sz="2000" b="1" spc="-20" dirty="0">
                <a:solidFill>
                  <a:schemeClr val="bg1"/>
                </a:solidFill>
                <a:latin typeface="Raleway Light"/>
              </a:rPr>
              <a:t>METHODOLOGY &amp;</a:t>
            </a:r>
          </a:p>
          <a:p>
            <a:pPr>
              <a:lnSpc>
                <a:spcPts val="3500"/>
              </a:lnSpc>
            </a:pPr>
            <a:r>
              <a:rPr lang="en-US" sz="2000" b="1" spc="-20" dirty="0">
                <a:solidFill>
                  <a:schemeClr val="bg1"/>
                </a:solidFill>
                <a:latin typeface="Raleway Light"/>
              </a:rPr>
              <a:t>MODEL</a:t>
            </a:r>
            <a:endParaRPr lang="en-US" dirty="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41C301FF-6D7B-8E42-9F70-FFB3B7C6F5B6}"/>
              </a:ext>
            </a:extLst>
          </p:cNvPr>
          <p:cNvSpPr txBox="1"/>
          <p:nvPr/>
        </p:nvSpPr>
        <p:spPr>
          <a:xfrm>
            <a:off x="553693" y="4007324"/>
            <a:ext cx="2156751" cy="92333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5400" b="1">
                <a:solidFill>
                  <a:schemeClr val="bg1"/>
                </a:solidFill>
                <a:latin typeface="Raleway" panose="020B0503030101060003" pitchFamily="34" charset="77"/>
              </a:rPr>
              <a:t>04</a:t>
            </a:r>
          </a:p>
        </p:txBody>
      </p:sp>
      <p:sp>
        <p:nvSpPr>
          <p:cNvPr id="85" name="Freeform 4">
            <a:extLst>
              <a:ext uri="{FF2B5EF4-FFF2-40B4-BE49-F238E27FC236}">
                <a16:creationId xmlns:a16="http://schemas.microsoft.com/office/drawing/2014/main" id="{BDE7B65D-4692-E04D-B109-D4E5AEACCE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1211" y="4189572"/>
            <a:ext cx="1260289" cy="967914"/>
          </a:xfrm>
          <a:custGeom>
            <a:avLst/>
            <a:gdLst>
              <a:gd name="T0" fmla="*/ 1790 w 1791"/>
              <a:gd name="T1" fmla="*/ 0 h 1521"/>
              <a:gd name="T2" fmla="*/ 0 w 1791"/>
              <a:gd name="T3" fmla="*/ 1520 h 1521"/>
              <a:gd name="T4" fmla="*/ 1790 w 1791"/>
              <a:gd name="T5" fmla="*/ 1520 h 1521"/>
              <a:gd name="T6" fmla="*/ 1790 w 1791"/>
              <a:gd name="T7" fmla="*/ 0 h 15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791" h="1521">
                <a:moveTo>
                  <a:pt x="1790" y="0"/>
                </a:moveTo>
                <a:lnTo>
                  <a:pt x="0" y="1520"/>
                </a:lnTo>
                <a:lnTo>
                  <a:pt x="1790" y="1520"/>
                </a:lnTo>
                <a:lnTo>
                  <a:pt x="1790" y="0"/>
                </a:lnTo>
              </a:path>
            </a:pathLst>
          </a:custGeom>
          <a:gradFill flip="none" rotWithShape="1">
            <a:gsLst>
              <a:gs pos="0">
                <a:srgbClr val="048292">
                  <a:shade val="30000"/>
                  <a:satMod val="115000"/>
                </a:srgbClr>
              </a:gs>
              <a:gs pos="50000">
                <a:srgbClr val="048292">
                  <a:shade val="67500"/>
                  <a:satMod val="115000"/>
                </a:srgbClr>
              </a:gs>
              <a:gs pos="100000">
                <a:srgbClr val="048292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txBody>
          <a:bodyPr wrap="none" anchor="ctr"/>
          <a:lstStyle/>
          <a:p>
            <a:endParaRPr lang="en-US" sz="3599">
              <a:latin typeface="Raleway Light" panose="020B0403030101060003" pitchFamily="34" charset="77"/>
            </a:endParaRPr>
          </a:p>
        </p:txBody>
      </p:sp>
      <p:sp>
        <p:nvSpPr>
          <p:cNvPr id="86" name="Line 5">
            <a:extLst>
              <a:ext uri="{FF2B5EF4-FFF2-40B4-BE49-F238E27FC236}">
                <a16:creationId xmlns:a16="http://schemas.microsoft.com/office/drawing/2014/main" id="{17DCF9E5-E794-4445-BFE8-BB8634466D9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83323" y="4136084"/>
            <a:ext cx="996437" cy="768721"/>
          </a:xfrm>
          <a:prstGeom prst="line">
            <a:avLst/>
          </a:prstGeom>
          <a:noFill/>
          <a:ln w="38100" cap="flat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3599">
              <a:latin typeface="Raleway Light" panose="020B0403030101060003" pitchFamily="34" charset="77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57CD348F-859C-EC4D-84E7-E6895DA5A8B2}"/>
              </a:ext>
            </a:extLst>
          </p:cNvPr>
          <p:cNvSpPr txBox="1"/>
          <p:nvPr/>
        </p:nvSpPr>
        <p:spPr>
          <a:xfrm>
            <a:off x="1348185" y="4556117"/>
            <a:ext cx="3762834" cy="95141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ts val="3500"/>
              </a:lnSpc>
            </a:pPr>
            <a:r>
              <a:rPr lang="en-US" sz="2000" b="1" spc="-20">
                <a:solidFill>
                  <a:schemeClr val="bg1"/>
                </a:solidFill>
                <a:latin typeface="Raleway Light" panose="020B0403030101060003" pitchFamily="34" charset="77"/>
              </a:rPr>
              <a:t>MARKETING</a:t>
            </a:r>
          </a:p>
          <a:p>
            <a:pPr>
              <a:lnSpc>
                <a:spcPts val="3500"/>
              </a:lnSpc>
            </a:pPr>
            <a:r>
              <a:rPr lang="en-US" sz="2000" b="1" spc="-20">
                <a:solidFill>
                  <a:schemeClr val="bg1"/>
                </a:solidFill>
                <a:latin typeface="Raleway Light" panose="020B0403030101060003" pitchFamily="34" charset="77"/>
              </a:rPr>
              <a:t>STRATEGIES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41C301FF-6D7B-8E42-9F70-FFB3B7C6F5B6}"/>
              </a:ext>
            </a:extLst>
          </p:cNvPr>
          <p:cNvSpPr txBox="1"/>
          <p:nvPr/>
        </p:nvSpPr>
        <p:spPr>
          <a:xfrm>
            <a:off x="4760866" y="4007324"/>
            <a:ext cx="2156751" cy="92333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5400" b="1">
                <a:solidFill>
                  <a:schemeClr val="bg1"/>
                </a:solidFill>
                <a:latin typeface="Raleway" panose="020B0503030101060003" pitchFamily="34" charset="77"/>
              </a:rPr>
              <a:t>05</a:t>
            </a:r>
          </a:p>
        </p:txBody>
      </p:sp>
      <p:sp>
        <p:nvSpPr>
          <p:cNvPr id="89" name="Freeform 4">
            <a:extLst>
              <a:ext uri="{FF2B5EF4-FFF2-40B4-BE49-F238E27FC236}">
                <a16:creationId xmlns:a16="http://schemas.microsoft.com/office/drawing/2014/main" id="{BDE7B65D-4692-E04D-B109-D4E5AEACCE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88384" y="4189572"/>
            <a:ext cx="1260289" cy="967914"/>
          </a:xfrm>
          <a:custGeom>
            <a:avLst/>
            <a:gdLst>
              <a:gd name="T0" fmla="*/ 1790 w 1791"/>
              <a:gd name="T1" fmla="*/ 0 h 1521"/>
              <a:gd name="T2" fmla="*/ 0 w 1791"/>
              <a:gd name="T3" fmla="*/ 1520 h 1521"/>
              <a:gd name="T4" fmla="*/ 1790 w 1791"/>
              <a:gd name="T5" fmla="*/ 1520 h 1521"/>
              <a:gd name="T6" fmla="*/ 1790 w 1791"/>
              <a:gd name="T7" fmla="*/ 0 h 15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791" h="1521">
                <a:moveTo>
                  <a:pt x="1790" y="0"/>
                </a:moveTo>
                <a:lnTo>
                  <a:pt x="0" y="1520"/>
                </a:lnTo>
                <a:lnTo>
                  <a:pt x="1790" y="1520"/>
                </a:lnTo>
                <a:lnTo>
                  <a:pt x="1790" y="0"/>
                </a:lnTo>
              </a:path>
            </a:pathLst>
          </a:custGeom>
          <a:gradFill flip="none" rotWithShape="1">
            <a:gsLst>
              <a:gs pos="0">
                <a:srgbClr val="048292">
                  <a:shade val="30000"/>
                  <a:satMod val="115000"/>
                </a:srgbClr>
              </a:gs>
              <a:gs pos="50000">
                <a:srgbClr val="048292">
                  <a:shade val="67500"/>
                  <a:satMod val="115000"/>
                </a:srgbClr>
              </a:gs>
              <a:gs pos="100000">
                <a:srgbClr val="048292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txBody>
          <a:bodyPr wrap="none" anchor="ctr"/>
          <a:lstStyle/>
          <a:p>
            <a:endParaRPr lang="en-US" sz="3599">
              <a:latin typeface="Raleway Light" panose="020B0403030101060003" pitchFamily="34" charset="77"/>
            </a:endParaRPr>
          </a:p>
        </p:txBody>
      </p:sp>
      <p:sp>
        <p:nvSpPr>
          <p:cNvPr id="90" name="Line 5">
            <a:extLst>
              <a:ext uri="{FF2B5EF4-FFF2-40B4-BE49-F238E27FC236}">
                <a16:creationId xmlns:a16="http://schemas.microsoft.com/office/drawing/2014/main" id="{17DCF9E5-E794-4445-BFE8-BB8634466D9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190496" y="4136084"/>
            <a:ext cx="996437" cy="768721"/>
          </a:xfrm>
          <a:prstGeom prst="line">
            <a:avLst/>
          </a:prstGeom>
          <a:noFill/>
          <a:ln w="38100" cap="flat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3599">
              <a:latin typeface="Raleway Light" panose="020B0403030101060003" pitchFamily="34" charset="7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57CD348F-859C-EC4D-84E7-E6895DA5A8B2}"/>
              </a:ext>
            </a:extLst>
          </p:cNvPr>
          <p:cNvSpPr txBox="1"/>
          <p:nvPr/>
        </p:nvSpPr>
        <p:spPr>
          <a:xfrm>
            <a:off x="5555358" y="4556117"/>
            <a:ext cx="3762834" cy="50257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ts val="3500"/>
              </a:lnSpc>
            </a:pPr>
            <a:r>
              <a:rPr lang="en-US" sz="2000" b="1" spc="-20">
                <a:solidFill>
                  <a:schemeClr val="bg1"/>
                </a:solidFill>
                <a:latin typeface="Raleway Light" panose="020B0403030101060003" pitchFamily="34" charset="77"/>
              </a:rPr>
              <a:t>ECONOMIC VALUE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41C301FF-6D7B-8E42-9F70-FFB3B7C6F5B6}"/>
              </a:ext>
            </a:extLst>
          </p:cNvPr>
          <p:cNvSpPr txBox="1"/>
          <p:nvPr/>
        </p:nvSpPr>
        <p:spPr>
          <a:xfrm>
            <a:off x="8649094" y="4007324"/>
            <a:ext cx="2156751" cy="92333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5400" b="1">
                <a:solidFill>
                  <a:schemeClr val="bg1"/>
                </a:solidFill>
                <a:latin typeface="Raleway" panose="020B0503030101060003" pitchFamily="34" charset="77"/>
              </a:rPr>
              <a:t>06</a:t>
            </a:r>
          </a:p>
        </p:txBody>
      </p:sp>
      <p:sp>
        <p:nvSpPr>
          <p:cNvPr id="93" name="Freeform 4">
            <a:extLst>
              <a:ext uri="{FF2B5EF4-FFF2-40B4-BE49-F238E27FC236}">
                <a16:creationId xmlns:a16="http://schemas.microsoft.com/office/drawing/2014/main" id="{BDE7B65D-4692-E04D-B109-D4E5AEACCE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76612" y="4189572"/>
            <a:ext cx="1260289" cy="967914"/>
          </a:xfrm>
          <a:custGeom>
            <a:avLst/>
            <a:gdLst>
              <a:gd name="T0" fmla="*/ 1790 w 1791"/>
              <a:gd name="T1" fmla="*/ 0 h 1521"/>
              <a:gd name="T2" fmla="*/ 0 w 1791"/>
              <a:gd name="T3" fmla="*/ 1520 h 1521"/>
              <a:gd name="T4" fmla="*/ 1790 w 1791"/>
              <a:gd name="T5" fmla="*/ 1520 h 1521"/>
              <a:gd name="T6" fmla="*/ 1790 w 1791"/>
              <a:gd name="T7" fmla="*/ 0 h 15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791" h="1521">
                <a:moveTo>
                  <a:pt x="1790" y="0"/>
                </a:moveTo>
                <a:lnTo>
                  <a:pt x="0" y="1520"/>
                </a:lnTo>
                <a:lnTo>
                  <a:pt x="1790" y="1520"/>
                </a:lnTo>
                <a:lnTo>
                  <a:pt x="1790" y="0"/>
                </a:lnTo>
              </a:path>
            </a:pathLst>
          </a:custGeom>
          <a:gradFill flip="none" rotWithShape="1">
            <a:gsLst>
              <a:gs pos="0">
                <a:srgbClr val="048292">
                  <a:shade val="30000"/>
                  <a:satMod val="115000"/>
                </a:srgbClr>
              </a:gs>
              <a:gs pos="50000">
                <a:srgbClr val="048292">
                  <a:shade val="67500"/>
                  <a:satMod val="115000"/>
                </a:srgbClr>
              </a:gs>
              <a:gs pos="100000">
                <a:srgbClr val="048292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txBody>
          <a:bodyPr wrap="none" anchor="ctr"/>
          <a:lstStyle/>
          <a:p>
            <a:endParaRPr lang="en-US" sz="3599">
              <a:latin typeface="Raleway Light" panose="020B0403030101060003" pitchFamily="34" charset="77"/>
            </a:endParaRPr>
          </a:p>
        </p:txBody>
      </p:sp>
      <p:sp>
        <p:nvSpPr>
          <p:cNvPr id="94" name="Line 5">
            <a:extLst>
              <a:ext uri="{FF2B5EF4-FFF2-40B4-BE49-F238E27FC236}">
                <a16:creationId xmlns:a16="http://schemas.microsoft.com/office/drawing/2014/main" id="{17DCF9E5-E794-4445-BFE8-BB8634466D9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078724" y="4136084"/>
            <a:ext cx="996437" cy="768721"/>
          </a:xfrm>
          <a:prstGeom prst="line">
            <a:avLst/>
          </a:prstGeom>
          <a:noFill/>
          <a:ln w="38100" cap="flat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3599">
              <a:latin typeface="Raleway Light" panose="020B0403030101060003" pitchFamily="34" charset="7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57CD348F-859C-EC4D-84E7-E6895DA5A8B2}"/>
              </a:ext>
            </a:extLst>
          </p:cNvPr>
          <p:cNvSpPr txBox="1"/>
          <p:nvPr/>
        </p:nvSpPr>
        <p:spPr>
          <a:xfrm>
            <a:off x="9443586" y="4556117"/>
            <a:ext cx="3762834" cy="50263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ts val="3500"/>
              </a:lnSpc>
            </a:pPr>
            <a:r>
              <a:rPr lang="en-US" sz="2000" b="1" spc="-20">
                <a:solidFill>
                  <a:schemeClr val="bg1"/>
                </a:solidFill>
                <a:latin typeface="Raleway Light" panose="020B0403030101060003" pitchFamily="34" charset="77"/>
              </a:rPr>
              <a:t>ROADMAP</a:t>
            </a: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36" t="7438" r="18926" b="15410"/>
          <a:stretch/>
        </p:blipFill>
        <p:spPr>
          <a:xfrm>
            <a:off x="11895588" y="38806"/>
            <a:ext cx="249496" cy="263503"/>
          </a:xfrm>
          <a:prstGeom prst="flowChartConnector">
            <a:avLst/>
          </a:prstGeom>
          <a:ln w="19050">
            <a:solidFill>
              <a:schemeClr val="accent3">
                <a:lumMod val="60000"/>
                <a:lumOff val="40000"/>
              </a:schemeClr>
            </a:solidFill>
          </a:ln>
        </p:spPr>
      </p:pic>
      <p:sp>
        <p:nvSpPr>
          <p:cNvPr id="2" name="TextBox 1"/>
          <p:cNvSpPr txBox="1"/>
          <p:nvPr/>
        </p:nvSpPr>
        <p:spPr>
          <a:xfrm>
            <a:off x="45397" y="6582383"/>
            <a:ext cx="1621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smtClean="0">
                <a:solidFill>
                  <a:schemeClr val="bg1"/>
                </a:solidFill>
              </a:rPr>
              <a:t>1</a:t>
            </a:r>
            <a:endParaRPr lang="en-IN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10237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rrow: Chevron 4"/>
          <p:cNvSpPr/>
          <p:nvPr/>
        </p:nvSpPr>
        <p:spPr>
          <a:xfrm>
            <a:off x="808266" y="3586845"/>
            <a:ext cx="2231118" cy="333828"/>
          </a:xfrm>
          <a:prstGeom prst="chevron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spc="3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912020" y="4091091"/>
            <a:ext cx="2023609" cy="11264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400" dirty="0" smtClean="0">
                <a:solidFill>
                  <a:schemeClr val="bg1"/>
                </a:solidFill>
                <a:latin typeface="+mj-lt"/>
                <a:cs typeface="Segoe UI Light" panose="020B0502040204020203" pitchFamily="34" charset="0"/>
              </a:rPr>
              <a:t>Implement the recommendation model with User Acceptance tests</a:t>
            </a:r>
            <a:endParaRPr lang="id-ID" sz="1400" dirty="0">
              <a:solidFill>
                <a:schemeClr val="bg1"/>
              </a:solidFill>
              <a:latin typeface="+mj-lt"/>
              <a:cs typeface="Segoe UI Light" panose="020B0502040204020203" pitchFamily="34" charset="0"/>
            </a:endParaRPr>
          </a:p>
        </p:txBody>
      </p:sp>
      <p:sp>
        <p:nvSpPr>
          <p:cNvPr id="14" name="Arrow: Chevron 13"/>
          <p:cNvSpPr/>
          <p:nvPr/>
        </p:nvSpPr>
        <p:spPr>
          <a:xfrm>
            <a:off x="2935628" y="3586846"/>
            <a:ext cx="2118289" cy="333828"/>
          </a:xfrm>
          <a:prstGeom prst="chevron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spc="3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091261" y="2289967"/>
            <a:ext cx="2023609" cy="11264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400" dirty="0" smtClean="0">
                <a:solidFill>
                  <a:schemeClr val="bg1"/>
                </a:solidFill>
                <a:latin typeface="+mj-lt"/>
                <a:cs typeface="Segoe UI Light" panose="020B0502040204020203" pitchFamily="34" charset="0"/>
              </a:rPr>
              <a:t>Suggest personalized recommendations via email, text messages to customers</a:t>
            </a:r>
            <a:r>
              <a:rPr lang="id-ID" sz="1400" dirty="0" smtClean="0">
                <a:solidFill>
                  <a:schemeClr val="bg1"/>
                </a:solidFill>
                <a:latin typeface="+mj-lt"/>
                <a:cs typeface="Segoe UI Light" panose="020B0502040204020203" pitchFamily="34" charset="0"/>
              </a:rPr>
              <a:t> </a:t>
            </a:r>
            <a:endParaRPr lang="id-ID" sz="1400" dirty="0">
              <a:solidFill>
                <a:schemeClr val="bg1"/>
              </a:solidFill>
              <a:latin typeface="+mj-lt"/>
              <a:cs typeface="Segoe UI Light" panose="020B0502040204020203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5160395" y="4091091"/>
            <a:ext cx="2023609" cy="8506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chemeClr val="bg1"/>
                </a:solidFill>
                <a:latin typeface="+mj-lt"/>
                <a:cs typeface="Segoe UI Light" panose="020B0502040204020203" pitchFamily="34" charset="0"/>
              </a:rPr>
              <a:t>Implement promotional offers to attract new </a:t>
            </a:r>
            <a:r>
              <a:rPr lang="en-US" sz="1400" dirty="0" smtClean="0">
                <a:solidFill>
                  <a:schemeClr val="bg1"/>
                </a:solidFill>
                <a:latin typeface="+mj-lt"/>
                <a:cs typeface="Segoe UI Light" panose="020B0502040204020203" pitchFamily="34" charset="0"/>
              </a:rPr>
              <a:t>customers</a:t>
            </a:r>
            <a:endParaRPr lang="en-US" sz="1400" dirty="0">
              <a:solidFill>
                <a:schemeClr val="bg1"/>
              </a:solidFill>
              <a:latin typeface="+mj-lt"/>
              <a:cs typeface="Segoe UI Light" panose="020B0502040204020203" pitchFamily="34" charset="0"/>
            </a:endParaRPr>
          </a:p>
        </p:txBody>
      </p:sp>
      <p:sp>
        <p:nvSpPr>
          <p:cNvPr id="20" name="Arrow: Chevron 19"/>
          <p:cNvSpPr/>
          <p:nvPr/>
        </p:nvSpPr>
        <p:spPr>
          <a:xfrm>
            <a:off x="7184004" y="3586846"/>
            <a:ext cx="2231118" cy="333828"/>
          </a:xfrm>
          <a:prstGeom prst="chevron">
            <a:avLst>
              <a:gd name="adj" fmla="val 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spc="3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7339636" y="2289967"/>
            <a:ext cx="2023609" cy="11264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chemeClr val="bg1"/>
                </a:solidFill>
                <a:latin typeface="+mj-lt"/>
                <a:cs typeface="Segoe UI Light" panose="020B0502040204020203" pitchFamily="34" charset="0"/>
              </a:rPr>
              <a:t>Use geographical data to further make recommendations based on location</a:t>
            </a:r>
            <a:endParaRPr lang="id-ID" sz="1400" dirty="0">
              <a:solidFill>
                <a:schemeClr val="bg1"/>
              </a:solidFill>
              <a:latin typeface="+mj-lt"/>
              <a:cs typeface="Segoe UI Light" panose="020B0502040204020203" pitchFamily="34" charset="0"/>
            </a:endParaRPr>
          </a:p>
        </p:txBody>
      </p:sp>
      <p:sp>
        <p:nvSpPr>
          <p:cNvPr id="23" name="Arrow: Chevron 22"/>
          <p:cNvSpPr/>
          <p:nvPr/>
        </p:nvSpPr>
        <p:spPr>
          <a:xfrm>
            <a:off x="9314091" y="3586846"/>
            <a:ext cx="2231118" cy="333828"/>
          </a:xfrm>
          <a:prstGeom prst="chevron">
            <a:avLst>
              <a:gd name="adj" fmla="val 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spc="3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9417845" y="4091092"/>
            <a:ext cx="2023609" cy="8679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400" dirty="0" smtClean="0">
                <a:solidFill>
                  <a:schemeClr val="bg1"/>
                </a:solidFill>
                <a:latin typeface="+mj-lt"/>
                <a:cs typeface="Segoe UI Light" panose="020B0502040204020203" pitchFamily="34" charset="0"/>
              </a:rPr>
              <a:t>To increase revenue, provide targeted ad space for some products</a:t>
            </a:r>
            <a:endParaRPr lang="id-ID" sz="1400" dirty="0">
              <a:solidFill>
                <a:schemeClr val="bg1"/>
              </a:solidFill>
              <a:latin typeface="+mj-lt"/>
              <a:cs typeface="Segoe UI Light" panose="020B0502040204020203" pitchFamily="34" charset="0"/>
            </a:endParaRPr>
          </a:p>
        </p:txBody>
      </p:sp>
      <p:sp>
        <p:nvSpPr>
          <p:cNvPr id="27" name="Title 2">
            <a:extLst>
              <a:ext uri="{FF2B5EF4-FFF2-40B4-BE49-F238E27FC236}">
                <a16:creationId xmlns:a16="http://schemas.microsoft.com/office/drawing/2014/main" id="{01A3199E-4DCA-4CED-8D2B-B3DAD23D5478}"/>
              </a:ext>
            </a:extLst>
          </p:cNvPr>
          <p:cNvSpPr txBox="1">
            <a:spLocks/>
          </p:cNvSpPr>
          <p:nvPr/>
        </p:nvSpPr>
        <p:spPr>
          <a:xfrm>
            <a:off x="508001" y="455085"/>
            <a:ext cx="11157817" cy="66051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dirty="0">
                <a:solidFill>
                  <a:schemeClr val="bg1"/>
                </a:solidFill>
              </a:rPr>
              <a:t>ROADMAP</a:t>
            </a:r>
            <a:endParaRPr lang="en-US" sz="8800" dirty="0">
              <a:solidFill>
                <a:schemeClr val="accent3"/>
              </a:solidFill>
            </a:endParaRPr>
          </a:p>
        </p:txBody>
      </p:sp>
      <p:sp>
        <p:nvSpPr>
          <p:cNvPr id="25" name="Arrow: Chevron 13"/>
          <p:cNvSpPr/>
          <p:nvPr/>
        </p:nvSpPr>
        <p:spPr>
          <a:xfrm>
            <a:off x="5053917" y="3586845"/>
            <a:ext cx="2130087" cy="333828"/>
          </a:xfrm>
          <a:prstGeom prst="chevron">
            <a:avLst>
              <a:gd name="adj" fmla="val 0"/>
            </a:avLst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spc="3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2639" y="2175776"/>
            <a:ext cx="1156604" cy="115660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7299" y="4091091"/>
            <a:ext cx="1194946" cy="119494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9534" y="2166092"/>
            <a:ext cx="1115438" cy="111543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87460" y="4154282"/>
            <a:ext cx="1224205" cy="122420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17909" y="2216406"/>
            <a:ext cx="1200022" cy="1200022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36" t="7438" r="18926" b="15410"/>
          <a:stretch/>
        </p:blipFill>
        <p:spPr>
          <a:xfrm>
            <a:off x="11895588" y="38806"/>
            <a:ext cx="249496" cy="263503"/>
          </a:xfrm>
          <a:prstGeom prst="flowChartConnector">
            <a:avLst/>
          </a:prstGeom>
          <a:ln w="19050">
            <a:solidFill>
              <a:schemeClr val="accent3">
                <a:lumMod val="60000"/>
                <a:lumOff val="40000"/>
              </a:schemeClr>
            </a:solidFill>
          </a:ln>
        </p:spPr>
      </p:pic>
      <p:sp>
        <p:nvSpPr>
          <p:cNvPr id="42" name="TextBox 41"/>
          <p:cNvSpPr txBox="1"/>
          <p:nvPr/>
        </p:nvSpPr>
        <p:spPr>
          <a:xfrm>
            <a:off x="-51881" y="6611779"/>
            <a:ext cx="37613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smtClean="0">
                <a:solidFill>
                  <a:schemeClr val="bg1"/>
                </a:solidFill>
              </a:rPr>
              <a:t>19</a:t>
            </a:r>
            <a:endParaRPr lang="en-IN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81140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>
            <a:extLst>
              <a:ext uri="{FF2B5EF4-FFF2-40B4-BE49-F238E27FC236}">
                <a16:creationId xmlns:a16="http://schemas.microsoft.com/office/drawing/2014/main" id="{64FD9361-C113-4069-837D-922C21F1E995}"/>
              </a:ext>
            </a:extLst>
          </p:cNvPr>
          <p:cNvSpPr/>
          <p:nvPr/>
        </p:nvSpPr>
        <p:spPr>
          <a:xfrm>
            <a:off x="3276600" y="609600"/>
            <a:ext cx="5638800" cy="5638800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2700000" scaled="1"/>
          </a:gradFill>
          <a:ln w="152400">
            <a:solidFill>
              <a:schemeClr val="bg1">
                <a:alpha val="2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943839-5836-4BAF-9857-22B4889C4A05}"/>
              </a:ext>
            </a:extLst>
          </p:cNvPr>
          <p:cNvSpPr txBox="1"/>
          <p:nvPr/>
        </p:nvSpPr>
        <p:spPr>
          <a:xfrm>
            <a:off x="4872752" y="2195900"/>
            <a:ext cx="2446503" cy="1938992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6000" b="1">
                <a:solidFill>
                  <a:schemeClr val="bg1"/>
                </a:solidFill>
                <a:latin typeface="+mj-lt"/>
                <a:cs typeface="Aharoni" panose="02010803020104030203" pitchFamily="2" charset="-79"/>
              </a:rPr>
              <a:t>THANK</a:t>
            </a:r>
          </a:p>
          <a:p>
            <a:pPr algn="ctr"/>
            <a:r>
              <a:rPr lang="en-US" sz="6000" b="1">
                <a:solidFill>
                  <a:schemeClr val="bg1"/>
                </a:solidFill>
                <a:latin typeface="+mj-lt"/>
                <a:cs typeface="Aharoni" panose="02010803020104030203" pitchFamily="2" charset="-79"/>
              </a:rPr>
              <a:t>YOU!</a:t>
            </a:r>
          </a:p>
        </p:txBody>
      </p:sp>
      <p:sp>
        <p:nvSpPr>
          <p:cNvPr id="15" name="Circle: Hollow 14">
            <a:extLst>
              <a:ext uri="{FF2B5EF4-FFF2-40B4-BE49-F238E27FC236}">
                <a16:creationId xmlns:a16="http://schemas.microsoft.com/office/drawing/2014/main" id="{B3326DB9-28AF-44E8-BA85-293F5C394AE1}"/>
              </a:ext>
            </a:extLst>
          </p:cNvPr>
          <p:cNvSpPr/>
          <p:nvPr/>
        </p:nvSpPr>
        <p:spPr>
          <a:xfrm>
            <a:off x="-1032639" y="2065377"/>
            <a:ext cx="2305050" cy="2305050"/>
          </a:xfrm>
          <a:prstGeom prst="donut">
            <a:avLst/>
          </a:prstGeom>
          <a:solidFill>
            <a:schemeClr val="accent3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Circle: Hollow 17">
            <a:extLst>
              <a:ext uri="{FF2B5EF4-FFF2-40B4-BE49-F238E27FC236}">
                <a16:creationId xmlns:a16="http://schemas.microsoft.com/office/drawing/2014/main" id="{15CDC26C-1044-4763-9E3E-0E1FB03AF1F3}"/>
              </a:ext>
            </a:extLst>
          </p:cNvPr>
          <p:cNvSpPr/>
          <p:nvPr/>
        </p:nvSpPr>
        <p:spPr>
          <a:xfrm>
            <a:off x="10721211" y="5265777"/>
            <a:ext cx="2305050" cy="2305050"/>
          </a:xfrm>
          <a:prstGeom prst="donut">
            <a:avLst/>
          </a:prstGeom>
          <a:solidFill>
            <a:schemeClr val="accent3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3B8B466E-CE59-4985-86B1-17600E11C6F8}"/>
              </a:ext>
            </a:extLst>
          </p:cNvPr>
          <p:cNvSpPr/>
          <p:nvPr/>
        </p:nvSpPr>
        <p:spPr>
          <a:xfrm>
            <a:off x="2743200" y="5791200"/>
            <a:ext cx="247650" cy="247650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71B88F-4EC1-4220-8584-C6E879A20B31}"/>
              </a:ext>
            </a:extLst>
          </p:cNvPr>
          <p:cNvSpPr/>
          <p:nvPr/>
        </p:nvSpPr>
        <p:spPr>
          <a:xfrm>
            <a:off x="10473561" y="2570202"/>
            <a:ext cx="247650" cy="247650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D47E923-8EE2-4F01-98A2-27AFEAE0E952}"/>
              </a:ext>
            </a:extLst>
          </p:cNvPr>
          <p:cNvSpPr/>
          <p:nvPr/>
        </p:nvSpPr>
        <p:spPr>
          <a:xfrm>
            <a:off x="9323005" y="589002"/>
            <a:ext cx="247650" cy="247650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36" t="7438" r="18926" b="15410"/>
          <a:stretch/>
        </p:blipFill>
        <p:spPr>
          <a:xfrm>
            <a:off x="11895588" y="38806"/>
            <a:ext cx="249496" cy="263503"/>
          </a:xfrm>
          <a:prstGeom prst="flowChartConnector">
            <a:avLst/>
          </a:prstGeom>
          <a:ln w="19050">
            <a:solidFill>
              <a:schemeClr val="accent3">
                <a:lumMod val="60000"/>
                <a:lumOff val="40000"/>
              </a:schemeClr>
            </a:solidFill>
          </a:ln>
        </p:spPr>
      </p:pic>
      <p:sp>
        <p:nvSpPr>
          <p:cNvPr id="12" name="TextBox 11"/>
          <p:cNvSpPr txBox="1"/>
          <p:nvPr/>
        </p:nvSpPr>
        <p:spPr>
          <a:xfrm>
            <a:off x="-51881" y="6611779"/>
            <a:ext cx="37613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smtClean="0">
                <a:solidFill>
                  <a:schemeClr val="bg1"/>
                </a:solidFill>
              </a:rPr>
              <a:t>20</a:t>
            </a:r>
            <a:endParaRPr lang="en-IN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03216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/>
          <p:cNvSpPr/>
          <p:nvPr/>
        </p:nvSpPr>
        <p:spPr>
          <a:xfrm flipH="1">
            <a:off x="2310016" y="2958195"/>
            <a:ext cx="1866461" cy="1866464"/>
          </a:xfrm>
          <a:prstGeom prst="ellipse">
            <a:avLst/>
          </a:prstGeom>
          <a:ln w="38100" cap="rnd">
            <a:solidFill>
              <a:srgbClr val="0F6FC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tIns="0" bIns="0" rtlCol="0" anchor="ctr"/>
          <a:lstStyle/>
          <a:p>
            <a:pPr algn="ctr"/>
            <a:r>
              <a:rPr lang="en-US" sz="3600">
                <a:solidFill>
                  <a:schemeClr val="bg1"/>
                </a:solidFill>
                <a:latin typeface="+mj-lt"/>
              </a:rPr>
              <a:t>35%</a:t>
            </a:r>
          </a:p>
          <a:p>
            <a:pPr algn="ctr"/>
            <a:r>
              <a:rPr lang="en-US" sz="3600">
                <a:solidFill>
                  <a:schemeClr val="bg1"/>
                </a:solidFill>
                <a:latin typeface="+mj-lt"/>
              </a:rPr>
              <a:t>sales</a:t>
            </a:r>
          </a:p>
        </p:txBody>
      </p:sp>
      <p:sp>
        <p:nvSpPr>
          <p:cNvPr id="61" name="Oval 60"/>
          <p:cNvSpPr/>
          <p:nvPr/>
        </p:nvSpPr>
        <p:spPr>
          <a:xfrm flipH="1">
            <a:off x="5287269" y="2958195"/>
            <a:ext cx="1866461" cy="1866464"/>
          </a:xfrm>
          <a:prstGeom prst="ellipse">
            <a:avLst/>
          </a:prstGeom>
          <a:ln w="38100" cap="rnd">
            <a:solidFill>
              <a:srgbClr val="089CA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tIns="0" bIns="0" rtlCol="0" anchor="ctr"/>
          <a:lstStyle/>
          <a:p>
            <a:pPr algn="ctr"/>
            <a:r>
              <a:rPr lang="en-US" sz="3600">
                <a:solidFill>
                  <a:schemeClr val="bg1"/>
                </a:solidFill>
                <a:latin typeface="+mj-lt"/>
              </a:rPr>
              <a:t>70%</a:t>
            </a:r>
          </a:p>
          <a:p>
            <a:pPr algn="ctr"/>
            <a:r>
              <a:rPr lang="en-US" sz="3600">
                <a:solidFill>
                  <a:schemeClr val="bg1"/>
                </a:solidFill>
                <a:latin typeface="+mj-lt"/>
              </a:rPr>
              <a:t>views</a:t>
            </a:r>
          </a:p>
        </p:txBody>
      </p:sp>
      <p:sp>
        <p:nvSpPr>
          <p:cNvPr id="64" name="Oval 63"/>
          <p:cNvSpPr/>
          <p:nvPr/>
        </p:nvSpPr>
        <p:spPr>
          <a:xfrm flipH="1">
            <a:off x="8135272" y="2958195"/>
            <a:ext cx="1866461" cy="1866464"/>
          </a:xfrm>
          <a:prstGeom prst="ellipse">
            <a:avLst/>
          </a:prstGeom>
          <a:ln w="38100" cap="rnd">
            <a:solidFill>
              <a:srgbClr val="0B9B7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tIns="0" bIns="0" rtlCol="0" anchor="ctr"/>
          <a:lstStyle/>
          <a:p>
            <a:pPr algn="ctr"/>
            <a:r>
              <a:rPr lang="en-US" sz="2700">
                <a:solidFill>
                  <a:schemeClr val="bg1"/>
                </a:solidFill>
                <a:latin typeface="+mj-lt"/>
              </a:rPr>
              <a:t>$1 Billion revenue</a:t>
            </a:r>
          </a:p>
        </p:txBody>
      </p:sp>
      <p:sp>
        <p:nvSpPr>
          <p:cNvPr id="20" name="Text Placeholder 1">
            <a:extLst>
              <a:ext uri="{FF2B5EF4-FFF2-40B4-BE49-F238E27FC236}">
                <a16:creationId xmlns:a16="http://schemas.microsoft.com/office/drawing/2014/main" id="{8B8D16E1-172D-4530-AE55-2229236A40FC}"/>
              </a:ext>
            </a:extLst>
          </p:cNvPr>
          <p:cNvSpPr txBox="1">
            <a:spLocks/>
          </p:cNvSpPr>
          <p:nvPr/>
        </p:nvSpPr>
        <p:spPr>
          <a:xfrm>
            <a:off x="443654" y="1119089"/>
            <a:ext cx="11157817" cy="48871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b="1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ERA OF PERSONAL SHOPPING EXPERIENCES</a:t>
            </a:r>
          </a:p>
        </p:txBody>
      </p:sp>
      <p:sp>
        <p:nvSpPr>
          <p:cNvPr id="21" name="Title 2">
            <a:extLst>
              <a:ext uri="{FF2B5EF4-FFF2-40B4-BE49-F238E27FC236}">
                <a16:creationId xmlns:a16="http://schemas.microsoft.com/office/drawing/2014/main" id="{C9109384-2631-4A2B-B969-BB17DBBD4E12}"/>
              </a:ext>
            </a:extLst>
          </p:cNvPr>
          <p:cNvSpPr txBox="1">
            <a:spLocks/>
          </p:cNvSpPr>
          <p:nvPr/>
        </p:nvSpPr>
        <p:spPr>
          <a:xfrm>
            <a:off x="508001" y="455085"/>
            <a:ext cx="11157817" cy="66051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>
                <a:solidFill>
                  <a:schemeClr val="bg1"/>
                </a:solidFill>
              </a:rPr>
              <a:t>INTRODUCTION</a:t>
            </a:r>
            <a:endParaRPr lang="en-US">
              <a:solidFill>
                <a:schemeClr val="accent3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0592" y="5017222"/>
            <a:ext cx="1474379" cy="147437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0057" y="4824659"/>
            <a:ext cx="1651676" cy="165167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4070" y="5112343"/>
            <a:ext cx="2226699" cy="137027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C597A3F6-BE92-45EE-974B-0AEC41D62780}"/>
              </a:ext>
            </a:extLst>
          </p:cNvPr>
          <p:cNvSpPr/>
          <p:nvPr/>
        </p:nvSpPr>
        <p:spPr>
          <a:xfrm>
            <a:off x="1123537" y="1734156"/>
            <a:ext cx="9798050" cy="699490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70000"/>
                </a:schemeClr>
              </a:gs>
              <a:gs pos="100000">
                <a:schemeClr val="accent4">
                  <a:alpha val="7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003550" y="1791513"/>
            <a:ext cx="58801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>
                <a:solidFill>
                  <a:schemeClr val="bg1"/>
                </a:solidFill>
              </a:rPr>
              <a:t>RECOMMENDATION ENGINES</a:t>
            </a:r>
            <a:endParaRPr lang="en-IN" sz="3200">
              <a:solidFill>
                <a:schemeClr val="bg1"/>
              </a:solidFill>
            </a:endParaRPr>
          </a:p>
        </p:txBody>
      </p:sp>
      <p:cxnSp>
        <p:nvCxnSpPr>
          <p:cNvPr id="10" name="Elbow Connector 9"/>
          <p:cNvCxnSpPr>
            <a:endCxn id="48" idx="2"/>
          </p:cNvCxnSpPr>
          <p:nvPr/>
        </p:nvCxnSpPr>
        <p:spPr>
          <a:xfrm rot="5400000">
            <a:off x="3889824" y="2720300"/>
            <a:ext cx="1457781" cy="884473"/>
          </a:xfrm>
          <a:prstGeom prst="bentConnector2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endCxn id="61" idx="0"/>
          </p:cNvCxnSpPr>
          <p:nvPr/>
        </p:nvCxnSpPr>
        <p:spPr>
          <a:xfrm>
            <a:off x="6220499" y="2433645"/>
            <a:ext cx="0" cy="52455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/>
          <p:cNvCxnSpPr>
            <a:endCxn id="64" idx="6"/>
          </p:cNvCxnSpPr>
          <p:nvPr/>
        </p:nvCxnSpPr>
        <p:spPr>
          <a:xfrm rot="16200000" flipH="1">
            <a:off x="7078896" y="2835050"/>
            <a:ext cx="1457781" cy="654972"/>
          </a:xfrm>
          <a:prstGeom prst="bentConnector2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36" t="7438" r="18926" b="15410"/>
          <a:stretch/>
        </p:blipFill>
        <p:spPr>
          <a:xfrm>
            <a:off x="11895588" y="38806"/>
            <a:ext cx="249496" cy="263503"/>
          </a:xfrm>
          <a:prstGeom prst="flowChartConnector">
            <a:avLst/>
          </a:prstGeom>
          <a:ln w="19050">
            <a:solidFill>
              <a:schemeClr val="accent3">
                <a:lumMod val="60000"/>
                <a:lumOff val="40000"/>
              </a:schemeClr>
            </a:solidFill>
          </a:ln>
        </p:spPr>
      </p:pic>
      <p:sp>
        <p:nvSpPr>
          <p:cNvPr id="16" name="TextBox 15"/>
          <p:cNvSpPr txBox="1"/>
          <p:nvPr/>
        </p:nvSpPr>
        <p:spPr>
          <a:xfrm>
            <a:off x="45397" y="6582383"/>
            <a:ext cx="1621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smtClean="0">
                <a:solidFill>
                  <a:schemeClr val="bg1"/>
                </a:solidFill>
              </a:rPr>
              <a:t>2</a:t>
            </a:r>
            <a:endParaRPr lang="en-IN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14959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603714EA-AC88-0077-A8D2-0E98A50215DC}"/>
              </a:ext>
            </a:extLst>
          </p:cNvPr>
          <p:cNvSpPr/>
          <p:nvPr/>
        </p:nvSpPr>
        <p:spPr>
          <a:xfrm>
            <a:off x="4124780" y="1597481"/>
            <a:ext cx="4158340" cy="4158338"/>
          </a:xfrm>
          <a:prstGeom prst="ellipse">
            <a:avLst/>
          </a:prstGeom>
          <a:gradFill flip="none" rotWithShape="1">
            <a:gsLst>
              <a:gs pos="0">
                <a:srgbClr val="048490">
                  <a:shade val="30000"/>
                  <a:satMod val="115000"/>
                </a:srgbClr>
              </a:gs>
              <a:gs pos="50000">
                <a:srgbClr val="048490">
                  <a:shade val="67500"/>
                  <a:satMod val="115000"/>
                </a:srgbClr>
              </a:gs>
              <a:gs pos="100000">
                <a:srgbClr val="048490">
                  <a:shade val="100000"/>
                  <a:satMod val="115000"/>
                </a:srgbClr>
              </a:gs>
            </a:gsLst>
            <a:lin ang="16200000" scaled="1"/>
            <a:tileRect/>
          </a:gradFill>
          <a:ln w="9525" cap="flat">
            <a:noFill/>
            <a:prstDash val="solid"/>
            <a:miter/>
          </a:ln>
          <a:effectLst>
            <a:outerShdw blurRad="571500" dist="381000" dir="5400000" sx="93000" sy="93000" algn="t" rotWithShape="0">
              <a:schemeClr val="accent1">
                <a:alpha val="30000"/>
              </a:schemeClr>
            </a:outerShdw>
          </a:effectLst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d-ID">
              <a:solidFill>
                <a:schemeClr val="bg1"/>
              </a:solidFill>
            </a:endParaRPr>
          </a:p>
        </p:txBody>
      </p:sp>
      <p:sp>
        <p:nvSpPr>
          <p:cNvPr id="56" name="TextBox 7">
            <a:extLst>
              <a:ext uri="{FF2B5EF4-FFF2-40B4-BE49-F238E27FC236}">
                <a16:creationId xmlns:a16="http://schemas.microsoft.com/office/drawing/2014/main" id="{3DB85D2A-AB91-7EF1-EF6F-3C2B3A0CC557}"/>
              </a:ext>
            </a:extLst>
          </p:cNvPr>
          <p:cNvSpPr txBox="1"/>
          <p:nvPr/>
        </p:nvSpPr>
        <p:spPr>
          <a:xfrm flipH="1">
            <a:off x="4621893" y="1905053"/>
            <a:ext cx="3164114" cy="8921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400" b="1">
                <a:solidFill>
                  <a:schemeClr val="bg1">
                    <a:lumMod val="85000"/>
                  </a:schemeClr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GOAL</a:t>
            </a:r>
            <a:endParaRPr lang="id-ID" sz="4400" b="1">
              <a:solidFill>
                <a:schemeClr val="bg1">
                  <a:lumMod val="85000"/>
                </a:schemeClr>
              </a:solidFill>
              <a:latin typeface="+mj-lt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2" name="TextBox 10">
            <a:extLst>
              <a:ext uri="{FF2B5EF4-FFF2-40B4-BE49-F238E27FC236}">
                <a16:creationId xmlns:a16="http://schemas.microsoft.com/office/drawing/2014/main" id="{FA9B853F-5895-C543-E456-DCA206D0EFE1}"/>
              </a:ext>
            </a:extLst>
          </p:cNvPr>
          <p:cNvSpPr txBox="1"/>
          <p:nvPr/>
        </p:nvSpPr>
        <p:spPr>
          <a:xfrm>
            <a:off x="239936" y="2600460"/>
            <a:ext cx="3835858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3350" b="1">
                <a:solidFill>
                  <a:schemeClr val="bg1">
                    <a:lumMod val="85000"/>
                  </a:schemeClr>
                </a:solidFill>
                <a:latin typeface="+mj-lt"/>
              </a:rPr>
              <a:t>BUSINESS PROBLEM</a:t>
            </a:r>
            <a:endParaRPr lang="id-ID" sz="3350" b="1">
              <a:solidFill>
                <a:schemeClr val="bg1">
                  <a:lumMod val="85000"/>
                </a:schemeClr>
              </a:solidFill>
              <a:latin typeface="+mj-lt"/>
            </a:endParaRPr>
          </a:p>
        </p:txBody>
      </p:sp>
      <p:sp>
        <p:nvSpPr>
          <p:cNvPr id="53" name="TextBox 12">
            <a:extLst>
              <a:ext uri="{FF2B5EF4-FFF2-40B4-BE49-F238E27FC236}">
                <a16:creationId xmlns:a16="http://schemas.microsoft.com/office/drawing/2014/main" id="{9ECD5861-99E3-6D43-2021-84162C83DC06}"/>
              </a:ext>
            </a:extLst>
          </p:cNvPr>
          <p:cNvSpPr txBox="1"/>
          <p:nvPr/>
        </p:nvSpPr>
        <p:spPr>
          <a:xfrm>
            <a:off x="8552870" y="2604306"/>
            <a:ext cx="2030428" cy="6078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350" b="1">
                <a:solidFill>
                  <a:schemeClr val="bg1">
                    <a:lumMod val="85000"/>
                  </a:schemeClr>
                </a:solidFill>
                <a:latin typeface="+mj-lt"/>
              </a:rPr>
              <a:t>SOLUTION</a:t>
            </a:r>
            <a:endParaRPr lang="id-ID" sz="3350" b="1">
              <a:solidFill>
                <a:schemeClr val="bg1">
                  <a:lumMod val="85000"/>
                </a:schemeClr>
              </a:solidFill>
              <a:latin typeface="+mj-lt"/>
            </a:endParaRPr>
          </a:p>
        </p:txBody>
      </p:sp>
      <p:sp>
        <p:nvSpPr>
          <p:cNvPr id="54" name="TextBox 16">
            <a:extLst>
              <a:ext uri="{FF2B5EF4-FFF2-40B4-BE49-F238E27FC236}">
                <a16:creationId xmlns:a16="http://schemas.microsoft.com/office/drawing/2014/main" id="{24187FA3-E350-928F-6C9D-3F1DCE91DD04}"/>
              </a:ext>
            </a:extLst>
          </p:cNvPr>
          <p:cNvSpPr txBox="1"/>
          <p:nvPr/>
        </p:nvSpPr>
        <p:spPr>
          <a:xfrm>
            <a:off x="996353" y="3205163"/>
            <a:ext cx="305404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20000"/>
              </a:lnSpc>
            </a:pPr>
            <a:r>
              <a:rPr lang="en-US" sz="1400">
                <a:solidFill>
                  <a:schemeClr val="bg1"/>
                </a:solidFill>
              </a:rPr>
              <a:t>The e-commerce website lacks a personalized shopping experience for its customers which incurs opportunity cost with respect to higher sales within the relevant market.</a:t>
            </a:r>
          </a:p>
        </p:txBody>
      </p:sp>
      <p:sp>
        <p:nvSpPr>
          <p:cNvPr id="55" name="TextBox 17">
            <a:extLst>
              <a:ext uri="{FF2B5EF4-FFF2-40B4-BE49-F238E27FC236}">
                <a16:creationId xmlns:a16="http://schemas.microsoft.com/office/drawing/2014/main" id="{9813A804-067D-EE72-6A2A-16BD46B26BF2}"/>
              </a:ext>
            </a:extLst>
          </p:cNvPr>
          <p:cNvSpPr txBox="1"/>
          <p:nvPr/>
        </p:nvSpPr>
        <p:spPr>
          <a:xfrm>
            <a:off x="8552870" y="3246791"/>
            <a:ext cx="3054041" cy="1126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sz="1400">
                <a:solidFill>
                  <a:schemeClr val="bg1"/>
                </a:solidFill>
              </a:rPr>
              <a:t>Build a recommendation system based on past customer shopping behavior to provide a personalized shopping experience to them.​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E8F087F-9AF5-854A-ADBB-A2FC8FBCDE0E}"/>
              </a:ext>
            </a:extLst>
          </p:cNvPr>
          <p:cNvSpPr txBox="1"/>
          <p:nvPr/>
        </p:nvSpPr>
        <p:spPr>
          <a:xfrm>
            <a:off x="2689698" y="263075"/>
            <a:ext cx="8917213" cy="7694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BUSINESS PROBLEM &amp; GOAL</a:t>
            </a: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9BFB812B-38C5-473A-AC11-4E7A45490CD5}"/>
              </a:ext>
            </a:extLst>
          </p:cNvPr>
          <p:cNvSpPr/>
          <p:nvPr/>
        </p:nvSpPr>
        <p:spPr>
          <a:xfrm>
            <a:off x="8709828" y="1196333"/>
            <a:ext cx="247650" cy="247650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9BFB812B-38C5-473A-AC11-4E7A45490CD5}"/>
              </a:ext>
            </a:extLst>
          </p:cNvPr>
          <p:cNvSpPr/>
          <p:nvPr/>
        </p:nvSpPr>
        <p:spPr>
          <a:xfrm>
            <a:off x="3039278" y="5022076"/>
            <a:ext cx="247650" cy="247650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9BFB812B-38C5-473A-AC11-4E7A45490CD5}"/>
              </a:ext>
            </a:extLst>
          </p:cNvPr>
          <p:cNvSpPr/>
          <p:nvPr/>
        </p:nvSpPr>
        <p:spPr>
          <a:xfrm>
            <a:off x="9724290" y="1044760"/>
            <a:ext cx="247650" cy="247650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9BFB812B-38C5-473A-AC11-4E7A45490CD5}"/>
              </a:ext>
            </a:extLst>
          </p:cNvPr>
          <p:cNvSpPr/>
          <p:nvPr/>
        </p:nvSpPr>
        <p:spPr>
          <a:xfrm>
            <a:off x="9522628" y="170676"/>
            <a:ext cx="247650" cy="247650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9BFB812B-38C5-473A-AC11-4E7A45490CD5}"/>
              </a:ext>
            </a:extLst>
          </p:cNvPr>
          <p:cNvSpPr/>
          <p:nvPr/>
        </p:nvSpPr>
        <p:spPr>
          <a:xfrm>
            <a:off x="3356778" y="6171426"/>
            <a:ext cx="247650" cy="247650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9BFB812B-38C5-473A-AC11-4E7A45490CD5}"/>
              </a:ext>
            </a:extLst>
          </p:cNvPr>
          <p:cNvSpPr/>
          <p:nvPr/>
        </p:nvSpPr>
        <p:spPr>
          <a:xfrm>
            <a:off x="1553378" y="5508169"/>
            <a:ext cx="247650" cy="247650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Circle: Hollow 17">
            <a:extLst>
              <a:ext uri="{FF2B5EF4-FFF2-40B4-BE49-F238E27FC236}">
                <a16:creationId xmlns:a16="http://schemas.microsoft.com/office/drawing/2014/main" id="{AC43CF7A-10CF-4488-A3E6-088985A5AB66}"/>
              </a:ext>
            </a:extLst>
          </p:cNvPr>
          <p:cNvSpPr/>
          <p:nvPr/>
        </p:nvSpPr>
        <p:spPr>
          <a:xfrm>
            <a:off x="-751672" y="-858024"/>
            <a:ext cx="2305050" cy="2305050"/>
          </a:xfrm>
          <a:prstGeom prst="donut">
            <a:avLst/>
          </a:prstGeom>
          <a:solidFill>
            <a:schemeClr val="accent3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953000" y="4188587"/>
            <a:ext cx="2667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chemeClr val="bg1"/>
                </a:solidFill>
              </a:rPr>
              <a:t>Increase in Overall Sales</a:t>
            </a:r>
          </a:p>
          <a:p>
            <a:pPr algn="ctr"/>
            <a:r>
              <a:rPr lang="en-US" b="1">
                <a:solidFill>
                  <a:schemeClr val="bg1"/>
                </a:solidFill>
              </a:rPr>
              <a:t>this year</a:t>
            </a:r>
            <a:endParaRPr lang="en-IN" b="1">
              <a:solidFill>
                <a:schemeClr val="bg1"/>
              </a:solidFill>
            </a:endParaRPr>
          </a:p>
        </p:txBody>
      </p:sp>
      <p:sp>
        <p:nvSpPr>
          <p:cNvPr id="8" name="Right Arrow 7"/>
          <p:cNvSpPr/>
          <p:nvPr/>
        </p:nvSpPr>
        <p:spPr>
          <a:xfrm rot="16200000">
            <a:off x="4371723" y="4965974"/>
            <a:ext cx="916423" cy="496774"/>
          </a:xfrm>
          <a:prstGeom prst="rightArrow">
            <a:avLst/>
          </a:prstGeom>
          <a:gradFill flip="none" rotWithShape="1">
            <a:gsLst>
              <a:gs pos="0">
                <a:srgbClr val="09CD66">
                  <a:shade val="30000"/>
                  <a:satMod val="115000"/>
                </a:srgbClr>
              </a:gs>
              <a:gs pos="50000">
                <a:srgbClr val="09CD66">
                  <a:shade val="67500"/>
                  <a:satMod val="115000"/>
                </a:srgbClr>
              </a:gs>
              <a:gs pos="100000">
                <a:srgbClr val="09CD66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8" name="Right Arrow 67"/>
          <p:cNvSpPr/>
          <p:nvPr/>
        </p:nvSpPr>
        <p:spPr>
          <a:xfrm rot="16200000">
            <a:off x="7192250" y="4897513"/>
            <a:ext cx="916423" cy="496774"/>
          </a:xfrm>
          <a:prstGeom prst="rightArrow">
            <a:avLst/>
          </a:prstGeom>
          <a:gradFill flip="none" rotWithShape="1">
            <a:gsLst>
              <a:gs pos="0">
                <a:srgbClr val="09CD66">
                  <a:shade val="30000"/>
                  <a:satMod val="115000"/>
                </a:srgbClr>
              </a:gs>
              <a:gs pos="50000">
                <a:srgbClr val="09CD66">
                  <a:shade val="67500"/>
                  <a:satMod val="115000"/>
                </a:srgbClr>
              </a:gs>
              <a:gs pos="100000">
                <a:srgbClr val="09CD66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4640B3F5-D25F-B5DA-B4D8-6A95EA21BC22}"/>
              </a:ext>
            </a:extLst>
          </p:cNvPr>
          <p:cNvSpPr/>
          <p:nvPr/>
        </p:nvSpPr>
        <p:spPr>
          <a:xfrm flipH="1">
            <a:off x="4631704" y="2265542"/>
            <a:ext cx="3244799" cy="2215991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800" dirty="0" smtClean="0">
                <a:solidFill>
                  <a:schemeClr val="bg1"/>
                </a:solidFill>
                <a:cs typeface="Calibri"/>
              </a:rPr>
              <a:t>23%</a:t>
            </a:r>
            <a:endParaRPr lang="id-ID" sz="13800" dirty="0">
              <a:solidFill>
                <a:schemeClr val="bg1"/>
              </a:solidFill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36" t="7438" r="18926" b="15410"/>
          <a:stretch/>
        </p:blipFill>
        <p:spPr>
          <a:xfrm>
            <a:off x="11895588" y="38806"/>
            <a:ext cx="249496" cy="263503"/>
          </a:xfrm>
          <a:prstGeom prst="flowChartConnector">
            <a:avLst/>
          </a:prstGeom>
          <a:ln w="19050">
            <a:solidFill>
              <a:schemeClr val="accent3">
                <a:lumMod val="60000"/>
                <a:lumOff val="40000"/>
              </a:schemeClr>
            </a:solidFill>
          </a:ln>
        </p:spPr>
      </p:pic>
      <p:sp>
        <p:nvSpPr>
          <p:cNvPr id="21" name="TextBox 20"/>
          <p:cNvSpPr txBox="1"/>
          <p:nvPr/>
        </p:nvSpPr>
        <p:spPr>
          <a:xfrm>
            <a:off x="45397" y="6582383"/>
            <a:ext cx="1621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smtClean="0">
                <a:solidFill>
                  <a:schemeClr val="bg1"/>
                </a:solidFill>
              </a:rPr>
              <a:t>3</a:t>
            </a:r>
            <a:endParaRPr lang="en-IN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18797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603714EA-AC88-0077-A8D2-0E98A50215DC}"/>
              </a:ext>
            </a:extLst>
          </p:cNvPr>
          <p:cNvSpPr/>
          <p:nvPr/>
        </p:nvSpPr>
        <p:spPr>
          <a:xfrm>
            <a:off x="4124780" y="1597481"/>
            <a:ext cx="4158340" cy="4158338"/>
          </a:xfrm>
          <a:prstGeom prst="ellipse">
            <a:avLst/>
          </a:prstGeom>
          <a:gradFill flip="none" rotWithShape="1">
            <a:gsLst>
              <a:gs pos="0">
                <a:srgbClr val="048490">
                  <a:shade val="30000"/>
                  <a:satMod val="115000"/>
                </a:srgbClr>
              </a:gs>
              <a:gs pos="50000">
                <a:srgbClr val="048490">
                  <a:shade val="67500"/>
                  <a:satMod val="115000"/>
                </a:srgbClr>
              </a:gs>
              <a:gs pos="100000">
                <a:srgbClr val="048490">
                  <a:shade val="100000"/>
                  <a:satMod val="115000"/>
                </a:srgbClr>
              </a:gs>
            </a:gsLst>
            <a:lin ang="16200000" scaled="1"/>
            <a:tileRect/>
          </a:gradFill>
          <a:ln w="9525" cap="flat">
            <a:noFill/>
            <a:prstDash val="solid"/>
            <a:miter/>
          </a:ln>
          <a:effectLst>
            <a:outerShdw blurRad="571500" dist="381000" dir="5400000" sx="93000" sy="93000" algn="t" rotWithShape="0">
              <a:schemeClr val="accent1">
                <a:alpha val="30000"/>
              </a:schemeClr>
            </a:outerShdw>
          </a:effectLst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d-ID">
              <a:solidFill>
                <a:schemeClr val="bg1"/>
              </a:solidFill>
            </a:endParaRPr>
          </a:p>
        </p:txBody>
      </p:sp>
      <p:sp>
        <p:nvSpPr>
          <p:cNvPr id="56" name="TextBox 7">
            <a:extLst>
              <a:ext uri="{FF2B5EF4-FFF2-40B4-BE49-F238E27FC236}">
                <a16:creationId xmlns:a16="http://schemas.microsoft.com/office/drawing/2014/main" id="{3DB85D2A-AB91-7EF1-EF6F-3C2B3A0CC557}"/>
              </a:ext>
            </a:extLst>
          </p:cNvPr>
          <p:cNvSpPr txBox="1"/>
          <p:nvPr/>
        </p:nvSpPr>
        <p:spPr>
          <a:xfrm flipH="1">
            <a:off x="4621893" y="1905053"/>
            <a:ext cx="3164114" cy="8921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400" b="1">
                <a:solidFill>
                  <a:schemeClr val="bg1">
                    <a:lumMod val="85000"/>
                  </a:schemeClr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GOAL</a:t>
            </a:r>
            <a:endParaRPr lang="id-ID" sz="4400" b="1">
              <a:solidFill>
                <a:schemeClr val="bg1">
                  <a:lumMod val="85000"/>
                </a:schemeClr>
              </a:solidFill>
              <a:latin typeface="+mj-lt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2" name="TextBox 10">
            <a:extLst>
              <a:ext uri="{FF2B5EF4-FFF2-40B4-BE49-F238E27FC236}">
                <a16:creationId xmlns:a16="http://schemas.microsoft.com/office/drawing/2014/main" id="{FA9B853F-5895-C543-E456-DCA206D0EFE1}"/>
              </a:ext>
            </a:extLst>
          </p:cNvPr>
          <p:cNvSpPr txBox="1"/>
          <p:nvPr/>
        </p:nvSpPr>
        <p:spPr>
          <a:xfrm>
            <a:off x="239936" y="2600460"/>
            <a:ext cx="3835858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3350" b="1">
                <a:solidFill>
                  <a:schemeClr val="bg1">
                    <a:lumMod val="85000"/>
                  </a:schemeClr>
                </a:solidFill>
                <a:latin typeface="+mj-lt"/>
              </a:rPr>
              <a:t>BUSINESS PROBLEM</a:t>
            </a:r>
            <a:endParaRPr lang="id-ID" sz="3350" b="1">
              <a:solidFill>
                <a:schemeClr val="bg1">
                  <a:lumMod val="85000"/>
                </a:schemeClr>
              </a:solidFill>
              <a:latin typeface="+mj-lt"/>
            </a:endParaRPr>
          </a:p>
        </p:txBody>
      </p:sp>
      <p:sp>
        <p:nvSpPr>
          <p:cNvPr id="53" name="TextBox 12">
            <a:extLst>
              <a:ext uri="{FF2B5EF4-FFF2-40B4-BE49-F238E27FC236}">
                <a16:creationId xmlns:a16="http://schemas.microsoft.com/office/drawing/2014/main" id="{9ECD5861-99E3-6D43-2021-84162C83DC06}"/>
              </a:ext>
            </a:extLst>
          </p:cNvPr>
          <p:cNvSpPr txBox="1"/>
          <p:nvPr/>
        </p:nvSpPr>
        <p:spPr>
          <a:xfrm>
            <a:off x="8552870" y="2604306"/>
            <a:ext cx="2030428" cy="6078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350" b="1">
                <a:solidFill>
                  <a:schemeClr val="bg1">
                    <a:lumMod val="85000"/>
                  </a:schemeClr>
                </a:solidFill>
                <a:latin typeface="+mj-lt"/>
              </a:rPr>
              <a:t>SOLUTION</a:t>
            </a:r>
            <a:endParaRPr lang="id-ID" sz="3350" b="1">
              <a:solidFill>
                <a:schemeClr val="bg1">
                  <a:lumMod val="85000"/>
                </a:schemeClr>
              </a:solidFill>
              <a:latin typeface="+mj-lt"/>
            </a:endParaRPr>
          </a:p>
        </p:txBody>
      </p:sp>
      <p:sp>
        <p:nvSpPr>
          <p:cNvPr id="54" name="TextBox 16">
            <a:extLst>
              <a:ext uri="{FF2B5EF4-FFF2-40B4-BE49-F238E27FC236}">
                <a16:creationId xmlns:a16="http://schemas.microsoft.com/office/drawing/2014/main" id="{24187FA3-E350-928F-6C9D-3F1DCE91DD04}"/>
              </a:ext>
            </a:extLst>
          </p:cNvPr>
          <p:cNvSpPr txBox="1"/>
          <p:nvPr/>
        </p:nvSpPr>
        <p:spPr>
          <a:xfrm>
            <a:off x="996353" y="3205163"/>
            <a:ext cx="305404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20000"/>
              </a:lnSpc>
            </a:pPr>
            <a:r>
              <a:rPr lang="en-US" sz="1400">
                <a:solidFill>
                  <a:schemeClr val="bg1"/>
                </a:solidFill>
              </a:rPr>
              <a:t>The e-commerce website lacks a personalized shopping experience for its customers which incurs opportunity cost with respect to higher sales within the relevant market.</a:t>
            </a:r>
          </a:p>
        </p:txBody>
      </p:sp>
      <p:sp>
        <p:nvSpPr>
          <p:cNvPr id="55" name="TextBox 17">
            <a:extLst>
              <a:ext uri="{FF2B5EF4-FFF2-40B4-BE49-F238E27FC236}">
                <a16:creationId xmlns:a16="http://schemas.microsoft.com/office/drawing/2014/main" id="{9813A804-067D-EE72-6A2A-16BD46B26BF2}"/>
              </a:ext>
            </a:extLst>
          </p:cNvPr>
          <p:cNvSpPr txBox="1"/>
          <p:nvPr/>
        </p:nvSpPr>
        <p:spPr>
          <a:xfrm>
            <a:off x="8552870" y="3246791"/>
            <a:ext cx="3054041" cy="1126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sz="1400">
                <a:solidFill>
                  <a:schemeClr val="bg1"/>
                </a:solidFill>
              </a:rPr>
              <a:t>Build a recommendation system based on past customer shopping behavior to provide a personalized shopping experience to them.​</a:t>
            </a: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9BFB812B-38C5-473A-AC11-4E7A45490CD5}"/>
              </a:ext>
            </a:extLst>
          </p:cNvPr>
          <p:cNvSpPr/>
          <p:nvPr/>
        </p:nvSpPr>
        <p:spPr>
          <a:xfrm>
            <a:off x="8709828" y="1196333"/>
            <a:ext cx="247650" cy="247650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9BFB812B-38C5-473A-AC11-4E7A45490CD5}"/>
              </a:ext>
            </a:extLst>
          </p:cNvPr>
          <p:cNvSpPr/>
          <p:nvPr/>
        </p:nvSpPr>
        <p:spPr>
          <a:xfrm>
            <a:off x="3039278" y="5022076"/>
            <a:ext cx="247650" cy="247650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9BFB812B-38C5-473A-AC11-4E7A45490CD5}"/>
              </a:ext>
            </a:extLst>
          </p:cNvPr>
          <p:cNvSpPr/>
          <p:nvPr/>
        </p:nvSpPr>
        <p:spPr>
          <a:xfrm>
            <a:off x="9724290" y="1044760"/>
            <a:ext cx="247650" cy="247650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9BFB812B-38C5-473A-AC11-4E7A45490CD5}"/>
              </a:ext>
            </a:extLst>
          </p:cNvPr>
          <p:cNvSpPr/>
          <p:nvPr/>
        </p:nvSpPr>
        <p:spPr>
          <a:xfrm>
            <a:off x="9522628" y="170676"/>
            <a:ext cx="247650" cy="247650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9BFB812B-38C5-473A-AC11-4E7A45490CD5}"/>
              </a:ext>
            </a:extLst>
          </p:cNvPr>
          <p:cNvSpPr/>
          <p:nvPr/>
        </p:nvSpPr>
        <p:spPr>
          <a:xfrm>
            <a:off x="3356778" y="6171426"/>
            <a:ext cx="247650" cy="247650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9BFB812B-38C5-473A-AC11-4E7A45490CD5}"/>
              </a:ext>
            </a:extLst>
          </p:cNvPr>
          <p:cNvSpPr/>
          <p:nvPr/>
        </p:nvSpPr>
        <p:spPr>
          <a:xfrm>
            <a:off x="1553378" y="5508169"/>
            <a:ext cx="247650" cy="247650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Circle: Hollow 17">
            <a:extLst>
              <a:ext uri="{FF2B5EF4-FFF2-40B4-BE49-F238E27FC236}">
                <a16:creationId xmlns:a16="http://schemas.microsoft.com/office/drawing/2014/main" id="{AC43CF7A-10CF-4488-A3E6-088985A5AB66}"/>
              </a:ext>
            </a:extLst>
          </p:cNvPr>
          <p:cNvSpPr/>
          <p:nvPr/>
        </p:nvSpPr>
        <p:spPr>
          <a:xfrm>
            <a:off x="-751672" y="-858024"/>
            <a:ext cx="2305050" cy="2305050"/>
          </a:xfrm>
          <a:prstGeom prst="donut">
            <a:avLst/>
          </a:prstGeom>
          <a:solidFill>
            <a:schemeClr val="accent3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953000" y="4050087"/>
            <a:ext cx="2667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Revenue by the end of the year</a:t>
            </a:r>
          </a:p>
          <a:p>
            <a:pPr algn="ctr"/>
            <a:r>
              <a:rPr lang="en-US" b="1" dirty="0">
                <a:solidFill>
                  <a:schemeClr val="bg1"/>
                </a:solidFill>
              </a:rPr>
              <a:t>from </a:t>
            </a:r>
            <a:r>
              <a:rPr lang="en-US" b="1" dirty="0" smtClean="0">
                <a:solidFill>
                  <a:schemeClr val="bg1"/>
                </a:solidFill>
              </a:rPr>
              <a:t>$6M</a:t>
            </a:r>
            <a:endParaRPr lang="en-IN" b="1" dirty="0">
              <a:solidFill>
                <a:schemeClr val="bg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640B3F5-D25F-B5DA-B4D8-6A95EA21BC22}"/>
              </a:ext>
            </a:extLst>
          </p:cNvPr>
          <p:cNvSpPr/>
          <p:nvPr/>
        </p:nvSpPr>
        <p:spPr>
          <a:xfrm flipH="1">
            <a:off x="4643266" y="2616625"/>
            <a:ext cx="3121368" cy="141577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8600" b="1" dirty="0" smtClean="0">
                <a:solidFill>
                  <a:schemeClr val="bg1"/>
                </a:solidFill>
                <a:cs typeface="Calibri"/>
              </a:rPr>
              <a:t>$8.7M</a:t>
            </a:r>
            <a:endParaRPr lang="id-ID" sz="8600" b="1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E8F087F-9AF5-854A-ADBB-A2FC8FBCDE0E}"/>
              </a:ext>
            </a:extLst>
          </p:cNvPr>
          <p:cNvSpPr txBox="1"/>
          <p:nvPr/>
        </p:nvSpPr>
        <p:spPr>
          <a:xfrm>
            <a:off x="2689698" y="263075"/>
            <a:ext cx="8917213" cy="7694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BUSINESS PROBLEM &amp; GOAL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36" t="7438" r="18926" b="15410"/>
          <a:stretch/>
        </p:blipFill>
        <p:spPr>
          <a:xfrm>
            <a:off x="11895588" y="38806"/>
            <a:ext cx="249496" cy="263503"/>
          </a:xfrm>
          <a:prstGeom prst="flowChartConnector">
            <a:avLst/>
          </a:prstGeom>
          <a:ln w="19050">
            <a:solidFill>
              <a:schemeClr val="accent3">
                <a:lumMod val="60000"/>
                <a:lumOff val="40000"/>
              </a:schemeClr>
            </a:solidFill>
          </a:ln>
        </p:spPr>
      </p:pic>
      <p:sp>
        <p:nvSpPr>
          <p:cNvPr id="20" name="TextBox 19"/>
          <p:cNvSpPr txBox="1"/>
          <p:nvPr/>
        </p:nvSpPr>
        <p:spPr>
          <a:xfrm>
            <a:off x="45397" y="6582383"/>
            <a:ext cx="1621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smtClean="0">
                <a:solidFill>
                  <a:schemeClr val="bg1"/>
                </a:solidFill>
              </a:rPr>
              <a:t>4</a:t>
            </a:r>
            <a:endParaRPr lang="en-IN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57610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/>
            </a:gs>
            <a:gs pos="100000">
              <a:schemeClr val="accent3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AD85C7C6-C1E7-46FA-9339-C8A8015446FE}"/>
              </a:ext>
            </a:extLst>
          </p:cNvPr>
          <p:cNvSpPr/>
          <p:nvPr/>
        </p:nvSpPr>
        <p:spPr>
          <a:xfrm>
            <a:off x="-1" y="0"/>
            <a:ext cx="12192000" cy="3119336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rect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7">
            <a:extLst>
              <a:ext uri="{FF2B5EF4-FFF2-40B4-BE49-F238E27FC236}">
                <a16:creationId xmlns:a16="http://schemas.microsoft.com/office/drawing/2014/main" id="{4DD880E8-D17E-4B86-97DC-D82B6FF7222B}"/>
              </a:ext>
            </a:extLst>
          </p:cNvPr>
          <p:cNvSpPr/>
          <p:nvPr/>
        </p:nvSpPr>
        <p:spPr>
          <a:xfrm flipV="1">
            <a:off x="-6399243" y="-2406858"/>
            <a:ext cx="10567421" cy="3989927"/>
          </a:xfrm>
          <a:custGeom>
            <a:avLst/>
            <a:gdLst>
              <a:gd name="connsiteX0" fmla="*/ 10568796 w 21137593"/>
              <a:gd name="connsiteY0" fmla="*/ 0 h 7980894"/>
              <a:gd name="connsiteX1" fmla="*/ 21063875 w 21137593"/>
              <a:gd name="connsiteY1" fmla="*/ 7721299 h 7980894"/>
              <a:gd name="connsiteX2" fmla="*/ 21137593 w 21137593"/>
              <a:gd name="connsiteY2" fmla="*/ 7980894 h 7980894"/>
              <a:gd name="connsiteX3" fmla="*/ 0 w 21137593"/>
              <a:gd name="connsiteY3" fmla="*/ 7980894 h 7980894"/>
              <a:gd name="connsiteX4" fmla="*/ 73717 w 21137593"/>
              <a:gd name="connsiteY4" fmla="*/ 7721299 h 7980894"/>
              <a:gd name="connsiteX5" fmla="*/ 10568796 w 21137593"/>
              <a:gd name="connsiteY5" fmla="*/ 0 h 7980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137593" h="7980894">
                <a:moveTo>
                  <a:pt x="10568796" y="0"/>
                </a:moveTo>
                <a:cubicBezTo>
                  <a:pt x="15499961" y="0"/>
                  <a:pt x="19672525" y="3247970"/>
                  <a:pt x="21063875" y="7721299"/>
                </a:cubicBezTo>
                <a:lnTo>
                  <a:pt x="21137593" y="7980894"/>
                </a:lnTo>
                <a:lnTo>
                  <a:pt x="0" y="7980894"/>
                </a:lnTo>
                <a:lnTo>
                  <a:pt x="73717" y="7721299"/>
                </a:lnTo>
                <a:cubicBezTo>
                  <a:pt x="1465067" y="3247970"/>
                  <a:pt x="5637630" y="0"/>
                  <a:pt x="10568796" y="0"/>
                </a:cubicBezTo>
                <a:close/>
              </a:path>
            </a:pathLst>
          </a:custGeom>
          <a:gradFill>
            <a:gsLst>
              <a:gs pos="100000">
                <a:schemeClr val="accent4"/>
              </a:gs>
              <a:gs pos="100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sz="90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E9E4E0DB-83DF-4581-93B2-860D35F5512A}"/>
              </a:ext>
            </a:extLst>
          </p:cNvPr>
          <p:cNvSpPr/>
          <p:nvPr/>
        </p:nvSpPr>
        <p:spPr>
          <a:xfrm>
            <a:off x="1237169" y="3480142"/>
            <a:ext cx="1676400" cy="1676400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2700000" scaled="1"/>
          </a:gradFill>
          <a:ln w="127000">
            <a:solidFill>
              <a:schemeClr val="bg1"/>
            </a:solidFill>
          </a:ln>
          <a:effectLst>
            <a:outerShdw blurRad="1181100" sx="96000" sy="96000" algn="ctr" rotWithShape="0">
              <a:prstClr val="black">
                <a:alpha val="4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Aspect here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900BC0D6-CF7F-412E-A47A-4D69DC5A27B7}"/>
              </a:ext>
            </a:extLst>
          </p:cNvPr>
          <p:cNvSpPr/>
          <p:nvPr/>
        </p:nvSpPr>
        <p:spPr>
          <a:xfrm>
            <a:off x="3221543" y="3491221"/>
            <a:ext cx="1676400" cy="1676400"/>
          </a:xfrm>
          <a:prstGeom prst="ellipse">
            <a:avLst/>
          </a:prstGeom>
          <a:solidFill>
            <a:schemeClr val="bg1"/>
          </a:solidFill>
          <a:ln w="127000">
            <a:solidFill>
              <a:schemeClr val="bg1"/>
            </a:solidFill>
          </a:ln>
          <a:effectLst>
            <a:outerShdw blurRad="1181100" sx="96000" sy="96000" algn="ctr" rotWithShape="0">
              <a:prstClr val="black">
                <a:alpha val="4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Aspect here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7F79D940-316E-4531-9246-F006E23C2542}"/>
              </a:ext>
            </a:extLst>
          </p:cNvPr>
          <p:cNvSpPr/>
          <p:nvPr/>
        </p:nvSpPr>
        <p:spPr>
          <a:xfrm>
            <a:off x="5205919" y="3480142"/>
            <a:ext cx="1676400" cy="1676400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2700000" scaled="1"/>
          </a:gradFill>
          <a:ln w="127000">
            <a:solidFill>
              <a:schemeClr val="bg1"/>
            </a:solidFill>
          </a:ln>
          <a:effectLst>
            <a:outerShdw blurRad="1181100" sx="96000" sy="96000" algn="ctr" rotWithShape="0">
              <a:prstClr val="black">
                <a:alpha val="4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Aspect here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65CC2F8C-AB6C-4F9E-91E3-DB378AC67C08}"/>
              </a:ext>
            </a:extLst>
          </p:cNvPr>
          <p:cNvSpPr/>
          <p:nvPr/>
        </p:nvSpPr>
        <p:spPr>
          <a:xfrm>
            <a:off x="7190294" y="3480142"/>
            <a:ext cx="1676400" cy="1676400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2700000" scaled="1"/>
          </a:gradFill>
          <a:ln w="127000">
            <a:solidFill>
              <a:schemeClr val="bg1"/>
            </a:solidFill>
          </a:ln>
          <a:effectLst>
            <a:outerShdw blurRad="1181100" sx="96000" sy="96000" algn="ctr" rotWithShape="0">
              <a:prstClr val="black">
                <a:alpha val="4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Aspect here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F10FEB26-3C5B-441C-9102-6C2F5E898BBC}"/>
              </a:ext>
            </a:extLst>
          </p:cNvPr>
          <p:cNvSpPr/>
          <p:nvPr/>
        </p:nvSpPr>
        <p:spPr>
          <a:xfrm>
            <a:off x="9174669" y="3491221"/>
            <a:ext cx="1676400" cy="1676400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2700000" scaled="1"/>
          </a:gradFill>
          <a:ln w="127000">
            <a:solidFill>
              <a:schemeClr val="bg1"/>
            </a:solidFill>
          </a:ln>
          <a:effectLst>
            <a:outerShdw blurRad="1181100" sx="96000" sy="96000" algn="ctr" rotWithShape="0">
              <a:prstClr val="black">
                <a:alpha val="4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Aspect here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EECFB97-5FB5-4E42-BE74-02C7D8ECED61}"/>
              </a:ext>
            </a:extLst>
          </p:cNvPr>
          <p:cNvSpPr txBox="1"/>
          <p:nvPr/>
        </p:nvSpPr>
        <p:spPr>
          <a:xfrm>
            <a:off x="3989676" y="763910"/>
            <a:ext cx="401988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>
                <a:solidFill>
                  <a:schemeClr val="accent3"/>
                </a:solidFill>
              </a:rPr>
              <a:t>DUKSS ANALYTICS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E8F087F-9AF5-854A-ADBB-A2FC8FBCDE0E}"/>
              </a:ext>
            </a:extLst>
          </p:cNvPr>
          <p:cNvSpPr txBox="1"/>
          <p:nvPr/>
        </p:nvSpPr>
        <p:spPr>
          <a:xfrm>
            <a:off x="2965450" y="17151"/>
            <a:ext cx="8917213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6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MEET OUR TEAM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36" t="7438" r="18926" b="15410"/>
          <a:stretch/>
        </p:blipFill>
        <p:spPr>
          <a:xfrm>
            <a:off x="4897943" y="1429510"/>
            <a:ext cx="1765570" cy="1864690"/>
          </a:xfrm>
          <a:prstGeom prst="flowChartConnector">
            <a:avLst/>
          </a:prstGeom>
          <a:ln w="19050">
            <a:solidFill>
              <a:schemeClr val="accent3">
                <a:lumMod val="60000"/>
                <a:lumOff val="40000"/>
              </a:schemeClr>
            </a:solidFill>
          </a:ln>
        </p:spPr>
      </p:pic>
      <p:pic>
        <p:nvPicPr>
          <p:cNvPr id="18" name="Picture Placeholder 22">
            <a:extLst>
              <a:ext uri="{FF2B5EF4-FFF2-40B4-BE49-F238E27FC236}">
                <a16:creationId xmlns:a16="http://schemas.microsoft.com/office/drawing/2014/main" id="{BE035F12-7423-CFB4-9DBA-555B62A3919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l="-2307" t="1888" r="2307" b="22476"/>
          <a:stretch/>
        </p:blipFill>
        <p:spPr>
          <a:xfrm>
            <a:off x="1326297" y="3589234"/>
            <a:ext cx="1498143" cy="1458216"/>
          </a:xfrm>
          <a:prstGeom prst="ellipse">
            <a:avLst/>
          </a:prstGeom>
        </p:spPr>
      </p:pic>
      <p:pic>
        <p:nvPicPr>
          <p:cNvPr id="19" name="Picture Placeholder 28">
            <a:extLst>
              <a:ext uri="{FF2B5EF4-FFF2-40B4-BE49-F238E27FC236}">
                <a16:creationId xmlns:a16="http://schemas.microsoft.com/office/drawing/2014/main" id="{46AA96CD-72F5-C936-387C-77108FB5356A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4"/>
          <a:srcRect t="6470" b="6470"/>
          <a:stretch>
            <a:fillRect/>
          </a:stretch>
        </p:blipFill>
        <p:spPr>
          <a:xfrm>
            <a:off x="7298244" y="3585176"/>
            <a:ext cx="1498600" cy="1457325"/>
          </a:xfrm>
          <a:prstGeom prst="ellipse">
            <a:avLst/>
          </a:prstGeom>
        </p:spPr>
      </p:pic>
      <p:pic>
        <p:nvPicPr>
          <p:cNvPr id="20" name="Picture Placeholder 33">
            <a:extLst>
              <a:ext uri="{FF2B5EF4-FFF2-40B4-BE49-F238E27FC236}">
                <a16:creationId xmlns:a16="http://schemas.microsoft.com/office/drawing/2014/main" id="{295806CD-FC46-2AC4-F326-4BEDB09E00DE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 rotWithShape="1">
          <a:blip r:embed="rId5"/>
          <a:srcRect t="-1769" b="20675"/>
          <a:stretch/>
        </p:blipFill>
        <p:spPr>
          <a:xfrm>
            <a:off x="5294819" y="3567219"/>
            <a:ext cx="1498600" cy="1457325"/>
          </a:xfrm>
          <a:prstGeom prst="ellipse">
            <a:avLst/>
          </a:prstGeom>
        </p:spPr>
      </p:pic>
      <p:pic>
        <p:nvPicPr>
          <p:cNvPr id="22" name="Picture Placeholder 38">
            <a:extLst>
              <a:ext uri="{FF2B5EF4-FFF2-40B4-BE49-F238E27FC236}">
                <a16:creationId xmlns:a16="http://schemas.microsoft.com/office/drawing/2014/main" id="{9B4DD3BD-2942-4041-13B5-26397D97C57B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6"/>
          <a:srcRect t="622" b="622"/>
          <a:stretch>
            <a:fillRect/>
          </a:stretch>
        </p:blipFill>
        <p:spPr>
          <a:xfrm>
            <a:off x="9263569" y="3600758"/>
            <a:ext cx="1498600" cy="1457325"/>
          </a:xfrm>
          <a:prstGeom prst="ellipse">
            <a:avLst/>
          </a:prstGeom>
        </p:spPr>
      </p:pic>
      <p:sp>
        <p:nvSpPr>
          <p:cNvPr id="25" name="Oval 24">
            <a:extLst>
              <a:ext uri="{FF2B5EF4-FFF2-40B4-BE49-F238E27FC236}">
                <a16:creationId xmlns:a16="http://schemas.microsoft.com/office/drawing/2014/main" id="{7F79D940-316E-4531-9246-F006E23C2542}"/>
              </a:ext>
            </a:extLst>
          </p:cNvPr>
          <p:cNvSpPr/>
          <p:nvPr/>
        </p:nvSpPr>
        <p:spPr>
          <a:xfrm>
            <a:off x="3221544" y="3480142"/>
            <a:ext cx="1676400" cy="1676400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2700000" scaled="1"/>
          </a:gradFill>
          <a:ln w="127000">
            <a:solidFill>
              <a:schemeClr val="bg1"/>
            </a:solidFill>
          </a:ln>
          <a:effectLst>
            <a:outerShdw blurRad="1181100" sx="96000" sy="96000" algn="ctr" rotWithShape="0">
              <a:prstClr val="black">
                <a:alpha val="4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Aspect here</a:t>
            </a:r>
          </a:p>
        </p:txBody>
      </p:sp>
      <p:pic>
        <p:nvPicPr>
          <p:cNvPr id="24" name="Picture 11">
            <a:extLst>
              <a:ext uri="{FF2B5EF4-FFF2-40B4-BE49-F238E27FC236}">
                <a16:creationId xmlns:a16="http://schemas.microsoft.com/office/drawing/2014/main" id="{5AD5C6EA-9717-6A05-6083-73CD5E6EFB8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-33456" t="-2213" r="-31741" b="-2"/>
          <a:stretch/>
        </p:blipFill>
        <p:spPr>
          <a:xfrm>
            <a:off x="3317199" y="3600313"/>
            <a:ext cx="1485089" cy="1438434"/>
          </a:xfrm>
          <a:prstGeom prst="ellipse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232129" y="5265634"/>
            <a:ext cx="1681440" cy="3765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DHARMI</a:t>
            </a:r>
            <a:endParaRPr lang="en-IN" b="1" dirty="0">
              <a:solidFill>
                <a:schemeClr val="bg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219023" y="5265634"/>
            <a:ext cx="1681440" cy="3765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chemeClr val="bg1"/>
                </a:solidFill>
              </a:rPr>
              <a:t>URVAJ</a:t>
            </a:r>
            <a:endParaRPr lang="en-IN" b="1">
              <a:solidFill>
                <a:schemeClr val="bg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255279" y="5265634"/>
            <a:ext cx="1681440" cy="3765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chemeClr val="bg1"/>
                </a:solidFill>
              </a:rPr>
              <a:t>KEERTHANA</a:t>
            </a:r>
            <a:endParaRPr lang="en-IN" b="1">
              <a:solidFill>
                <a:schemeClr val="bg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185254" y="5265634"/>
            <a:ext cx="1681440" cy="3765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chemeClr val="bg1"/>
                </a:solidFill>
              </a:rPr>
              <a:t>SHWETA</a:t>
            </a:r>
            <a:endParaRPr lang="en-IN" b="1">
              <a:solidFill>
                <a:schemeClr val="bg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9169629" y="5265634"/>
            <a:ext cx="1681440" cy="3765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chemeClr val="bg1"/>
                </a:solidFill>
              </a:rPr>
              <a:t>SUNVID</a:t>
            </a:r>
            <a:endParaRPr lang="en-IN" b="1">
              <a:solidFill>
                <a:schemeClr val="bg1"/>
              </a:solidFill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36" t="7438" r="18926" b="15410"/>
          <a:stretch/>
        </p:blipFill>
        <p:spPr>
          <a:xfrm>
            <a:off x="11895588" y="38806"/>
            <a:ext cx="249496" cy="263503"/>
          </a:xfrm>
          <a:prstGeom prst="flowChartConnector">
            <a:avLst/>
          </a:prstGeom>
          <a:ln w="19050">
            <a:solidFill>
              <a:schemeClr val="accent3">
                <a:lumMod val="60000"/>
                <a:lumOff val="40000"/>
              </a:schemeClr>
            </a:solidFill>
          </a:ln>
        </p:spPr>
      </p:pic>
      <p:sp>
        <p:nvSpPr>
          <p:cNvPr id="31" name="TextBox 30"/>
          <p:cNvSpPr txBox="1"/>
          <p:nvPr/>
        </p:nvSpPr>
        <p:spPr>
          <a:xfrm>
            <a:off x="45397" y="6582383"/>
            <a:ext cx="1621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smtClean="0">
                <a:solidFill>
                  <a:schemeClr val="bg1"/>
                </a:solidFill>
              </a:rPr>
              <a:t>5</a:t>
            </a:r>
            <a:endParaRPr lang="en-IN" sz="1000" b="1" dirty="0">
              <a:solidFill>
                <a:schemeClr val="bg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232129" y="5642152"/>
            <a:ext cx="16814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Customer Satisfaction</a:t>
            </a:r>
          </a:p>
          <a:p>
            <a:pPr algn="ctr"/>
            <a:r>
              <a:rPr lang="en-US" sz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Manager</a:t>
            </a:r>
            <a:endParaRPr lang="en-IN" sz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216503" y="5642151"/>
            <a:ext cx="16814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Customer Research</a:t>
            </a:r>
          </a:p>
          <a:p>
            <a:pPr algn="ctr"/>
            <a:r>
              <a:rPr lang="en-US" sz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Analyst</a:t>
            </a:r>
            <a:endParaRPr lang="en-IN" sz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200877" y="5642150"/>
            <a:ext cx="1681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Financial Analyst</a:t>
            </a:r>
            <a:endParaRPr lang="en-IN" sz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7198535" y="5642150"/>
            <a:ext cx="16814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Senior Data </a:t>
            </a:r>
          </a:p>
          <a:p>
            <a:pPr algn="ctr"/>
            <a:r>
              <a:rPr lang="en-US" sz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Scientist</a:t>
            </a:r>
            <a:endParaRPr lang="en-IN" sz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9247532" y="5642149"/>
            <a:ext cx="16814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Marketing Analytics</a:t>
            </a:r>
          </a:p>
          <a:p>
            <a:pPr algn="ctr"/>
            <a:r>
              <a:rPr lang="en-US" sz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Manager</a:t>
            </a:r>
            <a:endParaRPr lang="en-IN" sz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553148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le 2">
            <a:extLst>
              <a:ext uri="{FF2B5EF4-FFF2-40B4-BE49-F238E27FC236}">
                <a16:creationId xmlns:a16="http://schemas.microsoft.com/office/drawing/2014/main" id="{399DC08D-92BD-48BE-AB60-5FC098ADDE73}"/>
              </a:ext>
            </a:extLst>
          </p:cNvPr>
          <p:cNvSpPr txBox="1">
            <a:spLocks/>
          </p:cNvSpPr>
          <p:nvPr/>
        </p:nvSpPr>
        <p:spPr>
          <a:xfrm>
            <a:off x="508001" y="455085"/>
            <a:ext cx="11157817" cy="66051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&amp;</a:t>
            </a:r>
            <a:r>
              <a:rPr lang="en-US" b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b="1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INSIGHTS</a:t>
            </a:r>
          </a:p>
        </p:txBody>
      </p:sp>
      <p:sp>
        <p:nvSpPr>
          <p:cNvPr id="142" name="Freeform 141">
            <a:extLst>
              <a:ext uri="{FF2B5EF4-FFF2-40B4-BE49-F238E27FC236}">
                <a16:creationId xmlns:a16="http://schemas.microsoft.com/office/drawing/2014/main" id="{06F82634-200D-BB42-8EAA-FB836FAD99AF}"/>
              </a:ext>
            </a:extLst>
          </p:cNvPr>
          <p:cNvSpPr>
            <a:spLocks/>
          </p:cNvSpPr>
          <p:nvPr/>
        </p:nvSpPr>
        <p:spPr bwMode="auto">
          <a:xfrm rot="1800000">
            <a:off x="4731632" y="4358975"/>
            <a:ext cx="2809265" cy="1925707"/>
          </a:xfrm>
          <a:custGeom>
            <a:avLst/>
            <a:gdLst>
              <a:gd name="T0" fmla="*/ 42 w 182"/>
              <a:gd name="T1" fmla="*/ 41 h 125"/>
              <a:gd name="T2" fmla="*/ 0 w 182"/>
              <a:gd name="T3" fmla="*/ 83 h 125"/>
              <a:gd name="T4" fmla="*/ 42 w 182"/>
              <a:gd name="T5" fmla="*/ 125 h 125"/>
              <a:gd name="T6" fmla="*/ 182 w 182"/>
              <a:gd name="T7" fmla="*/ 9 h 125"/>
              <a:gd name="T8" fmla="*/ 142 w 182"/>
              <a:gd name="T9" fmla="*/ 31 h 125"/>
              <a:gd name="T10" fmla="*/ 98 w 182"/>
              <a:gd name="T11" fmla="*/ 0 h 125"/>
              <a:gd name="T12" fmla="*/ 42 w 182"/>
              <a:gd name="T13" fmla="*/ 41 h 1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82" h="125">
                <a:moveTo>
                  <a:pt x="42" y="41"/>
                </a:moveTo>
                <a:cubicBezTo>
                  <a:pt x="19" y="41"/>
                  <a:pt x="0" y="60"/>
                  <a:pt x="0" y="83"/>
                </a:cubicBezTo>
                <a:cubicBezTo>
                  <a:pt x="0" y="106"/>
                  <a:pt x="19" y="125"/>
                  <a:pt x="42" y="125"/>
                </a:cubicBezTo>
                <a:cubicBezTo>
                  <a:pt x="112" y="125"/>
                  <a:pt x="169" y="75"/>
                  <a:pt x="182" y="9"/>
                </a:cubicBezTo>
                <a:cubicBezTo>
                  <a:pt x="173" y="22"/>
                  <a:pt x="159" y="31"/>
                  <a:pt x="142" y="31"/>
                </a:cubicBezTo>
                <a:cubicBezTo>
                  <a:pt x="122" y="31"/>
                  <a:pt x="104" y="18"/>
                  <a:pt x="98" y="0"/>
                </a:cubicBezTo>
                <a:cubicBezTo>
                  <a:pt x="90" y="23"/>
                  <a:pt x="68" y="41"/>
                  <a:pt x="42" y="41"/>
                </a:cubicBezTo>
                <a:close/>
              </a:path>
            </a:pathLst>
          </a:custGeom>
          <a:solidFill>
            <a:srgbClr val="54A838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/>
          </a:p>
        </p:txBody>
      </p:sp>
      <p:sp>
        <p:nvSpPr>
          <p:cNvPr id="146" name="Freeform 145">
            <a:extLst>
              <a:ext uri="{FF2B5EF4-FFF2-40B4-BE49-F238E27FC236}">
                <a16:creationId xmlns:a16="http://schemas.microsoft.com/office/drawing/2014/main" id="{48FE2717-5AAF-E742-B120-BFF3B5A213D2}"/>
              </a:ext>
            </a:extLst>
          </p:cNvPr>
          <p:cNvSpPr>
            <a:spLocks/>
          </p:cNvSpPr>
          <p:nvPr/>
        </p:nvSpPr>
        <p:spPr bwMode="auto">
          <a:xfrm rot="1800000">
            <a:off x="4656715" y="1474073"/>
            <a:ext cx="2797938" cy="1925707"/>
          </a:xfrm>
          <a:custGeom>
            <a:avLst/>
            <a:gdLst>
              <a:gd name="T0" fmla="*/ 139 w 181"/>
              <a:gd name="T1" fmla="*/ 84 h 125"/>
              <a:gd name="T2" fmla="*/ 181 w 181"/>
              <a:gd name="T3" fmla="*/ 42 h 125"/>
              <a:gd name="T4" fmla="*/ 139 w 181"/>
              <a:gd name="T5" fmla="*/ 0 h 125"/>
              <a:gd name="T6" fmla="*/ 0 w 181"/>
              <a:gd name="T7" fmla="*/ 115 h 125"/>
              <a:gd name="T8" fmla="*/ 39 w 181"/>
              <a:gd name="T9" fmla="*/ 94 h 125"/>
              <a:gd name="T10" fmla="*/ 84 w 181"/>
              <a:gd name="T11" fmla="*/ 125 h 125"/>
              <a:gd name="T12" fmla="*/ 139 w 181"/>
              <a:gd name="T13" fmla="*/ 84 h 1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81" h="125">
                <a:moveTo>
                  <a:pt x="139" y="84"/>
                </a:moveTo>
                <a:cubicBezTo>
                  <a:pt x="162" y="84"/>
                  <a:pt x="181" y="65"/>
                  <a:pt x="181" y="42"/>
                </a:cubicBezTo>
                <a:cubicBezTo>
                  <a:pt x="181" y="19"/>
                  <a:pt x="162" y="0"/>
                  <a:pt x="139" y="0"/>
                </a:cubicBezTo>
                <a:cubicBezTo>
                  <a:pt x="70" y="0"/>
                  <a:pt x="12" y="50"/>
                  <a:pt x="0" y="115"/>
                </a:cubicBezTo>
                <a:cubicBezTo>
                  <a:pt x="8" y="103"/>
                  <a:pt x="23" y="94"/>
                  <a:pt x="39" y="94"/>
                </a:cubicBezTo>
                <a:cubicBezTo>
                  <a:pt x="60" y="94"/>
                  <a:pt x="77" y="107"/>
                  <a:pt x="84" y="125"/>
                </a:cubicBezTo>
                <a:cubicBezTo>
                  <a:pt x="91" y="101"/>
                  <a:pt x="113" y="84"/>
                  <a:pt x="139" y="8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/>
          </a:p>
        </p:txBody>
      </p:sp>
      <p:grpSp>
        <p:nvGrpSpPr>
          <p:cNvPr id="6" name="Group 5"/>
          <p:cNvGrpSpPr/>
          <p:nvPr/>
        </p:nvGrpSpPr>
        <p:grpSpPr>
          <a:xfrm>
            <a:off x="4668472" y="1804618"/>
            <a:ext cx="3837436" cy="4061191"/>
            <a:chOff x="7513272" y="1822316"/>
            <a:chExt cx="3837436" cy="4061191"/>
          </a:xfrm>
        </p:grpSpPr>
        <p:sp>
          <p:nvSpPr>
            <p:cNvPr id="141" name="Rectangle 4"/>
            <p:cNvSpPr/>
            <p:nvPr/>
          </p:nvSpPr>
          <p:spPr>
            <a:xfrm rot="18601052">
              <a:off x="9569916" y="4239118"/>
              <a:ext cx="851624" cy="1426061"/>
            </a:xfrm>
            <a:custGeom>
              <a:avLst/>
              <a:gdLst>
                <a:gd name="connsiteX0" fmla="*/ 0 w 694612"/>
                <a:gd name="connsiteY0" fmla="*/ 0 h 1332754"/>
                <a:gd name="connsiteX1" fmla="*/ 694612 w 694612"/>
                <a:gd name="connsiteY1" fmla="*/ 0 h 1332754"/>
                <a:gd name="connsiteX2" fmla="*/ 694612 w 694612"/>
                <a:gd name="connsiteY2" fmla="*/ 1332754 h 1332754"/>
                <a:gd name="connsiteX3" fmla="*/ 0 w 694612"/>
                <a:gd name="connsiteY3" fmla="*/ 1332754 h 1332754"/>
                <a:gd name="connsiteX4" fmla="*/ 0 w 694612"/>
                <a:gd name="connsiteY4" fmla="*/ 0 h 1332754"/>
                <a:gd name="connsiteX0" fmla="*/ 0 w 694612"/>
                <a:gd name="connsiteY0" fmla="*/ 0 h 1332754"/>
                <a:gd name="connsiteX1" fmla="*/ 694612 w 694612"/>
                <a:gd name="connsiteY1" fmla="*/ 0 h 1332754"/>
                <a:gd name="connsiteX2" fmla="*/ 694612 w 694612"/>
                <a:gd name="connsiteY2" fmla="*/ 1332754 h 1332754"/>
                <a:gd name="connsiteX3" fmla="*/ 80241 w 694612"/>
                <a:gd name="connsiteY3" fmla="*/ 1032783 h 1332754"/>
                <a:gd name="connsiteX4" fmla="*/ 0 w 694612"/>
                <a:gd name="connsiteY4" fmla="*/ 0 h 1332754"/>
                <a:gd name="connsiteX0" fmla="*/ 51285 w 745897"/>
                <a:gd name="connsiteY0" fmla="*/ 0 h 1332754"/>
                <a:gd name="connsiteX1" fmla="*/ 745897 w 745897"/>
                <a:gd name="connsiteY1" fmla="*/ 0 h 1332754"/>
                <a:gd name="connsiteX2" fmla="*/ 745897 w 745897"/>
                <a:gd name="connsiteY2" fmla="*/ 1332754 h 1332754"/>
                <a:gd name="connsiteX3" fmla="*/ 0 w 745897"/>
                <a:gd name="connsiteY3" fmla="*/ 1272089 h 1332754"/>
                <a:gd name="connsiteX4" fmla="*/ 51285 w 745897"/>
                <a:gd name="connsiteY4" fmla="*/ 0 h 1332754"/>
                <a:gd name="connsiteX0" fmla="*/ 51285 w 745897"/>
                <a:gd name="connsiteY0" fmla="*/ 0 h 1332754"/>
                <a:gd name="connsiteX1" fmla="*/ 745897 w 745897"/>
                <a:gd name="connsiteY1" fmla="*/ 0 h 1332754"/>
                <a:gd name="connsiteX2" fmla="*/ 745897 w 745897"/>
                <a:gd name="connsiteY2" fmla="*/ 1332754 h 1332754"/>
                <a:gd name="connsiteX3" fmla="*/ 0 w 745897"/>
                <a:gd name="connsiteY3" fmla="*/ 1272089 h 1332754"/>
                <a:gd name="connsiteX4" fmla="*/ 51285 w 745897"/>
                <a:gd name="connsiteY4" fmla="*/ 0 h 1332754"/>
                <a:gd name="connsiteX0" fmla="*/ 51285 w 764798"/>
                <a:gd name="connsiteY0" fmla="*/ 0 h 1296756"/>
                <a:gd name="connsiteX1" fmla="*/ 745897 w 764798"/>
                <a:gd name="connsiteY1" fmla="*/ 0 h 1296756"/>
                <a:gd name="connsiteX2" fmla="*/ 764798 w 764798"/>
                <a:gd name="connsiteY2" fmla="*/ 1289856 h 1296756"/>
                <a:gd name="connsiteX3" fmla="*/ 0 w 764798"/>
                <a:gd name="connsiteY3" fmla="*/ 1272089 h 1296756"/>
                <a:gd name="connsiteX4" fmla="*/ 51285 w 764798"/>
                <a:gd name="connsiteY4" fmla="*/ 0 h 1296756"/>
                <a:gd name="connsiteX0" fmla="*/ 51285 w 764798"/>
                <a:gd name="connsiteY0" fmla="*/ 0 h 1325495"/>
                <a:gd name="connsiteX1" fmla="*/ 745897 w 764798"/>
                <a:gd name="connsiteY1" fmla="*/ 0 h 1325495"/>
                <a:gd name="connsiteX2" fmla="*/ 764798 w 764798"/>
                <a:gd name="connsiteY2" fmla="*/ 1289856 h 1325495"/>
                <a:gd name="connsiteX3" fmla="*/ 0 w 764798"/>
                <a:gd name="connsiteY3" fmla="*/ 1272089 h 1325495"/>
                <a:gd name="connsiteX4" fmla="*/ 51285 w 764798"/>
                <a:gd name="connsiteY4" fmla="*/ 0 h 1325495"/>
                <a:gd name="connsiteX0" fmla="*/ 51285 w 764798"/>
                <a:gd name="connsiteY0" fmla="*/ 27260 h 1352755"/>
                <a:gd name="connsiteX1" fmla="*/ 708562 w 764798"/>
                <a:gd name="connsiteY1" fmla="*/ 0 h 1352755"/>
                <a:gd name="connsiteX2" fmla="*/ 764798 w 764798"/>
                <a:gd name="connsiteY2" fmla="*/ 1317116 h 1352755"/>
                <a:gd name="connsiteX3" fmla="*/ 0 w 764798"/>
                <a:gd name="connsiteY3" fmla="*/ 1299349 h 1352755"/>
                <a:gd name="connsiteX4" fmla="*/ 51285 w 764798"/>
                <a:gd name="connsiteY4" fmla="*/ 27260 h 1352755"/>
                <a:gd name="connsiteX0" fmla="*/ 145093 w 764798"/>
                <a:gd name="connsiteY0" fmla="*/ 0 h 1370402"/>
                <a:gd name="connsiteX1" fmla="*/ 708562 w 764798"/>
                <a:gd name="connsiteY1" fmla="*/ 17647 h 1370402"/>
                <a:gd name="connsiteX2" fmla="*/ 764798 w 764798"/>
                <a:gd name="connsiteY2" fmla="*/ 1334763 h 1370402"/>
                <a:gd name="connsiteX3" fmla="*/ 0 w 764798"/>
                <a:gd name="connsiteY3" fmla="*/ 1316996 h 1370402"/>
                <a:gd name="connsiteX4" fmla="*/ 145093 w 764798"/>
                <a:gd name="connsiteY4" fmla="*/ 0 h 1370402"/>
                <a:gd name="connsiteX0" fmla="*/ 0 w 926871"/>
                <a:gd name="connsiteY0" fmla="*/ 0 h 1392716"/>
                <a:gd name="connsiteX1" fmla="*/ 870635 w 926871"/>
                <a:gd name="connsiteY1" fmla="*/ 39961 h 1392716"/>
                <a:gd name="connsiteX2" fmla="*/ 926871 w 926871"/>
                <a:gd name="connsiteY2" fmla="*/ 1357077 h 1392716"/>
                <a:gd name="connsiteX3" fmla="*/ 162073 w 926871"/>
                <a:gd name="connsiteY3" fmla="*/ 1339310 h 1392716"/>
                <a:gd name="connsiteX4" fmla="*/ 0 w 926871"/>
                <a:gd name="connsiteY4" fmla="*/ 0 h 1392716"/>
                <a:gd name="connsiteX0" fmla="*/ 0 w 796309"/>
                <a:gd name="connsiteY0" fmla="*/ 0 h 1442107"/>
                <a:gd name="connsiteX1" fmla="*/ 740073 w 796309"/>
                <a:gd name="connsiteY1" fmla="*/ 89352 h 1442107"/>
                <a:gd name="connsiteX2" fmla="*/ 796309 w 796309"/>
                <a:gd name="connsiteY2" fmla="*/ 1406468 h 1442107"/>
                <a:gd name="connsiteX3" fmla="*/ 31511 w 796309"/>
                <a:gd name="connsiteY3" fmla="*/ 1388701 h 1442107"/>
                <a:gd name="connsiteX4" fmla="*/ 0 w 796309"/>
                <a:gd name="connsiteY4" fmla="*/ 0 h 1442107"/>
                <a:gd name="connsiteX0" fmla="*/ 0 w 796309"/>
                <a:gd name="connsiteY0" fmla="*/ 0 h 1442107"/>
                <a:gd name="connsiteX1" fmla="*/ 393373 w 796309"/>
                <a:gd name="connsiteY1" fmla="*/ 140422 h 1442107"/>
                <a:gd name="connsiteX2" fmla="*/ 740073 w 796309"/>
                <a:gd name="connsiteY2" fmla="*/ 89352 h 1442107"/>
                <a:gd name="connsiteX3" fmla="*/ 796309 w 796309"/>
                <a:gd name="connsiteY3" fmla="*/ 1406468 h 1442107"/>
                <a:gd name="connsiteX4" fmla="*/ 31511 w 796309"/>
                <a:gd name="connsiteY4" fmla="*/ 1388701 h 1442107"/>
                <a:gd name="connsiteX5" fmla="*/ 0 w 796309"/>
                <a:gd name="connsiteY5" fmla="*/ 0 h 1442107"/>
                <a:gd name="connsiteX0" fmla="*/ 0 w 796309"/>
                <a:gd name="connsiteY0" fmla="*/ 0 h 1442107"/>
                <a:gd name="connsiteX1" fmla="*/ 408401 w 796309"/>
                <a:gd name="connsiteY1" fmla="*/ 128715 h 1442107"/>
                <a:gd name="connsiteX2" fmla="*/ 740073 w 796309"/>
                <a:gd name="connsiteY2" fmla="*/ 89352 h 1442107"/>
                <a:gd name="connsiteX3" fmla="*/ 796309 w 796309"/>
                <a:gd name="connsiteY3" fmla="*/ 1406468 h 1442107"/>
                <a:gd name="connsiteX4" fmla="*/ 31511 w 796309"/>
                <a:gd name="connsiteY4" fmla="*/ 1388701 h 1442107"/>
                <a:gd name="connsiteX5" fmla="*/ 0 w 796309"/>
                <a:gd name="connsiteY5" fmla="*/ 0 h 1442107"/>
                <a:gd name="connsiteX0" fmla="*/ 0 w 778485"/>
                <a:gd name="connsiteY0" fmla="*/ 0 h 1439893"/>
                <a:gd name="connsiteX1" fmla="*/ 390577 w 778485"/>
                <a:gd name="connsiteY1" fmla="*/ 126501 h 1439893"/>
                <a:gd name="connsiteX2" fmla="*/ 722249 w 778485"/>
                <a:gd name="connsiteY2" fmla="*/ 87138 h 1439893"/>
                <a:gd name="connsiteX3" fmla="*/ 778485 w 778485"/>
                <a:gd name="connsiteY3" fmla="*/ 1404254 h 1439893"/>
                <a:gd name="connsiteX4" fmla="*/ 13687 w 778485"/>
                <a:gd name="connsiteY4" fmla="*/ 1386487 h 1439893"/>
                <a:gd name="connsiteX5" fmla="*/ 0 w 778485"/>
                <a:gd name="connsiteY5" fmla="*/ 0 h 1439893"/>
                <a:gd name="connsiteX0" fmla="*/ 0 w 778485"/>
                <a:gd name="connsiteY0" fmla="*/ 0 h 1439893"/>
                <a:gd name="connsiteX1" fmla="*/ 390577 w 778485"/>
                <a:gd name="connsiteY1" fmla="*/ 126501 h 1439893"/>
                <a:gd name="connsiteX2" fmla="*/ 722249 w 778485"/>
                <a:gd name="connsiteY2" fmla="*/ 87138 h 1439893"/>
                <a:gd name="connsiteX3" fmla="*/ 778485 w 778485"/>
                <a:gd name="connsiteY3" fmla="*/ 1404254 h 1439893"/>
                <a:gd name="connsiteX4" fmla="*/ 13687 w 778485"/>
                <a:gd name="connsiteY4" fmla="*/ 1386487 h 1439893"/>
                <a:gd name="connsiteX5" fmla="*/ 0 w 778485"/>
                <a:gd name="connsiteY5" fmla="*/ 0 h 1439893"/>
                <a:gd name="connsiteX0" fmla="*/ 71479 w 849964"/>
                <a:gd name="connsiteY0" fmla="*/ 0 h 1439893"/>
                <a:gd name="connsiteX1" fmla="*/ 462056 w 849964"/>
                <a:gd name="connsiteY1" fmla="*/ 126501 h 1439893"/>
                <a:gd name="connsiteX2" fmla="*/ 793728 w 849964"/>
                <a:gd name="connsiteY2" fmla="*/ 87138 h 1439893"/>
                <a:gd name="connsiteX3" fmla="*/ 849964 w 849964"/>
                <a:gd name="connsiteY3" fmla="*/ 1404254 h 1439893"/>
                <a:gd name="connsiteX4" fmla="*/ 85166 w 849964"/>
                <a:gd name="connsiteY4" fmla="*/ 1386487 h 1439893"/>
                <a:gd name="connsiteX5" fmla="*/ 0 w 849964"/>
                <a:gd name="connsiteY5" fmla="*/ 731971 h 1439893"/>
                <a:gd name="connsiteX6" fmla="*/ 71479 w 849964"/>
                <a:gd name="connsiteY6" fmla="*/ 0 h 1439893"/>
                <a:gd name="connsiteX0" fmla="*/ 71479 w 849964"/>
                <a:gd name="connsiteY0" fmla="*/ 0 h 1439893"/>
                <a:gd name="connsiteX1" fmla="*/ 474025 w 849964"/>
                <a:gd name="connsiteY1" fmla="*/ 121183 h 1439893"/>
                <a:gd name="connsiteX2" fmla="*/ 793728 w 849964"/>
                <a:gd name="connsiteY2" fmla="*/ 87138 h 1439893"/>
                <a:gd name="connsiteX3" fmla="*/ 849964 w 849964"/>
                <a:gd name="connsiteY3" fmla="*/ 1404254 h 1439893"/>
                <a:gd name="connsiteX4" fmla="*/ 85166 w 849964"/>
                <a:gd name="connsiteY4" fmla="*/ 1386487 h 1439893"/>
                <a:gd name="connsiteX5" fmla="*/ 0 w 849964"/>
                <a:gd name="connsiteY5" fmla="*/ 731971 h 1439893"/>
                <a:gd name="connsiteX6" fmla="*/ 71479 w 849964"/>
                <a:gd name="connsiteY6" fmla="*/ 0 h 1439893"/>
                <a:gd name="connsiteX0" fmla="*/ 71479 w 849964"/>
                <a:gd name="connsiteY0" fmla="*/ 0 h 1439893"/>
                <a:gd name="connsiteX1" fmla="*/ 423059 w 849964"/>
                <a:gd name="connsiteY1" fmla="*/ 112561 h 1439893"/>
                <a:gd name="connsiteX2" fmla="*/ 793728 w 849964"/>
                <a:gd name="connsiteY2" fmla="*/ 87138 h 1439893"/>
                <a:gd name="connsiteX3" fmla="*/ 849964 w 849964"/>
                <a:gd name="connsiteY3" fmla="*/ 1404254 h 1439893"/>
                <a:gd name="connsiteX4" fmla="*/ 85166 w 849964"/>
                <a:gd name="connsiteY4" fmla="*/ 1386487 h 1439893"/>
                <a:gd name="connsiteX5" fmla="*/ 0 w 849964"/>
                <a:gd name="connsiteY5" fmla="*/ 731971 h 1439893"/>
                <a:gd name="connsiteX6" fmla="*/ 71479 w 849964"/>
                <a:gd name="connsiteY6" fmla="*/ 0 h 1439893"/>
                <a:gd name="connsiteX0" fmla="*/ 84002 w 849964"/>
                <a:gd name="connsiteY0" fmla="*/ 0 h 1449683"/>
                <a:gd name="connsiteX1" fmla="*/ 423059 w 849964"/>
                <a:gd name="connsiteY1" fmla="*/ 122351 h 1449683"/>
                <a:gd name="connsiteX2" fmla="*/ 793728 w 849964"/>
                <a:gd name="connsiteY2" fmla="*/ 96928 h 1449683"/>
                <a:gd name="connsiteX3" fmla="*/ 849964 w 849964"/>
                <a:gd name="connsiteY3" fmla="*/ 1414044 h 1449683"/>
                <a:gd name="connsiteX4" fmla="*/ 85166 w 849964"/>
                <a:gd name="connsiteY4" fmla="*/ 1396277 h 1449683"/>
                <a:gd name="connsiteX5" fmla="*/ 0 w 849964"/>
                <a:gd name="connsiteY5" fmla="*/ 741761 h 1449683"/>
                <a:gd name="connsiteX6" fmla="*/ 84002 w 849964"/>
                <a:gd name="connsiteY6" fmla="*/ 0 h 1449683"/>
                <a:gd name="connsiteX0" fmla="*/ 94021 w 849964"/>
                <a:gd name="connsiteY0" fmla="*/ 0 h 1457515"/>
                <a:gd name="connsiteX1" fmla="*/ 423059 w 849964"/>
                <a:gd name="connsiteY1" fmla="*/ 130183 h 1457515"/>
                <a:gd name="connsiteX2" fmla="*/ 793728 w 849964"/>
                <a:gd name="connsiteY2" fmla="*/ 104760 h 1457515"/>
                <a:gd name="connsiteX3" fmla="*/ 849964 w 849964"/>
                <a:gd name="connsiteY3" fmla="*/ 1421876 h 1457515"/>
                <a:gd name="connsiteX4" fmla="*/ 85166 w 849964"/>
                <a:gd name="connsiteY4" fmla="*/ 1404109 h 1457515"/>
                <a:gd name="connsiteX5" fmla="*/ 0 w 849964"/>
                <a:gd name="connsiteY5" fmla="*/ 749593 h 1457515"/>
                <a:gd name="connsiteX6" fmla="*/ 94021 w 849964"/>
                <a:gd name="connsiteY6" fmla="*/ 0 h 1457515"/>
                <a:gd name="connsiteX0" fmla="*/ 94021 w 849964"/>
                <a:gd name="connsiteY0" fmla="*/ 0 h 1457515"/>
                <a:gd name="connsiteX1" fmla="*/ 424166 w 849964"/>
                <a:gd name="connsiteY1" fmla="*/ 121240 h 1457515"/>
                <a:gd name="connsiteX2" fmla="*/ 793728 w 849964"/>
                <a:gd name="connsiteY2" fmla="*/ 104760 h 1457515"/>
                <a:gd name="connsiteX3" fmla="*/ 849964 w 849964"/>
                <a:gd name="connsiteY3" fmla="*/ 1421876 h 1457515"/>
                <a:gd name="connsiteX4" fmla="*/ 85166 w 849964"/>
                <a:gd name="connsiteY4" fmla="*/ 1404109 h 1457515"/>
                <a:gd name="connsiteX5" fmla="*/ 0 w 849964"/>
                <a:gd name="connsiteY5" fmla="*/ 749593 h 1457515"/>
                <a:gd name="connsiteX6" fmla="*/ 94021 w 849964"/>
                <a:gd name="connsiteY6" fmla="*/ 0 h 1457515"/>
                <a:gd name="connsiteX0" fmla="*/ 94021 w 849964"/>
                <a:gd name="connsiteY0" fmla="*/ 0 h 1454206"/>
                <a:gd name="connsiteX1" fmla="*/ 424166 w 849964"/>
                <a:gd name="connsiteY1" fmla="*/ 121240 h 1454206"/>
                <a:gd name="connsiteX2" fmla="*/ 793728 w 849964"/>
                <a:gd name="connsiteY2" fmla="*/ 104760 h 1454206"/>
                <a:gd name="connsiteX3" fmla="*/ 849964 w 849964"/>
                <a:gd name="connsiteY3" fmla="*/ 1421876 h 1454206"/>
                <a:gd name="connsiteX4" fmla="*/ 81818 w 849964"/>
                <a:gd name="connsiteY4" fmla="*/ 1394610 h 1454206"/>
                <a:gd name="connsiteX5" fmla="*/ 0 w 849964"/>
                <a:gd name="connsiteY5" fmla="*/ 749593 h 1454206"/>
                <a:gd name="connsiteX6" fmla="*/ 94021 w 849964"/>
                <a:gd name="connsiteY6" fmla="*/ 0 h 1454206"/>
                <a:gd name="connsiteX0" fmla="*/ 94021 w 851624"/>
                <a:gd name="connsiteY0" fmla="*/ 0 h 1445611"/>
                <a:gd name="connsiteX1" fmla="*/ 424166 w 851624"/>
                <a:gd name="connsiteY1" fmla="*/ 121240 h 1445611"/>
                <a:gd name="connsiteX2" fmla="*/ 793728 w 851624"/>
                <a:gd name="connsiteY2" fmla="*/ 104760 h 1445611"/>
                <a:gd name="connsiteX3" fmla="*/ 851624 w 851624"/>
                <a:gd name="connsiteY3" fmla="*/ 1408462 h 1445611"/>
                <a:gd name="connsiteX4" fmla="*/ 81818 w 851624"/>
                <a:gd name="connsiteY4" fmla="*/ 1394610 h 1445611"/>
                <a:gd name="connsiteX5" fmla="*/ 0 w 851624"/>
                <a:gd name="connsiteY5" fmla="*/ 749593 h 1445611"/>
                <a:gd name="connsiteX6" fmla="*/ 94021 w 851624"/>
                <a:gd name="connsiteY6" fmla="*/ 0 h 1445611"/>
                <a:gd name="connsiteX0" fmla="*/ 94021 w 851624"/>
                <a:gd name="connsiteY0" fmla="*/ 0 h 1448629"/>
                <a:gd name="connsiteX1" fmla="*/ 424166 w 851624"/>
                <a:gd name="connsiteY1" fmla="*/ 121240 h 1448629"/>
                <a:gd name="connsiteX2" fmla="*/ 793728 w 851624"/>
                <a:gd name="connsiteY2" fmla="*/ 104760 h 1448629"/>
                <a:gd name="connsiteX3" fmla="*/ 851624 w 851624"/>
                <a:gd name="connsiteY3" fmla="*/ 1408462 h 1448629"/>
                <a:gd name="connsiteX4" fmla="*/ 81818 w 851624"/>
                <a:gd name="connsiteY4" fmla="*/ 1394610 h 1448629"/>
                <a:gd name="connsiteX5" fmla="*/ 0 w 851624"/>
                <a:gd name="connsiteY5" fmla="*/ 749593 h 1448629"/>
                <a:gd name="connsiteX6" fmla="*/ 94021 w 851624"/>
                <a:gd name="connsiteY6" fmla="*/ 0 h 1448629"/>
                <a:gd name="connsiteX0" fmla="*/ 94021 w 851624"/>
                <a:gd name="connsiteY0" fmla="*/ 0 h 1448629"/>
                <a:gd name="connsiteX1" fmla="*/ 424166 w 851624"/>
                <a:gd name="connsiteY1" fmla="*/ 121240 h 1448629"/>
                <a:gd name="connsiteX2" fmla="*/ 573441 w 851624"/>
                <a:gd name="connsiteY2" fmla="*/ 136850 h 1448629"/>
                <a:gd name="connsiteX3" fmla="*/ 793728 w 851624"/>
                <a:gd name="connsiteY3" fmla="*/ 104760 h 1448629"/>
                <a:gd name="connsiteX4" fmla="*/ 851624 w 851624"/>
                <a:gd name="connsiteY4" fmla="*/ 1408462 h 1448629"/>
                <a:gd name="connsiteX5" fmla="*/ 81818 w 851624"/>
                <a:gd name="connsiteY5" fmla="*/ 1394610 h 1448629"/>
                <a:gd name="connsiteX6" fmla="*/ 0 w 851624"/>
                <a:gd name="connsiteY6" fmla="*/ 749593 h 1448629"/>
                <a:gd name="connsiteX7" fmla="*/ 94021 w 851624"/>
                <a:gd name="connsiteY7" fmla="*/ 0 h 1448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51624" h="1448629">
                  <a:moveTo>
                    <a:pt x="94021" y="0"/>
                  </a:moveTo>
                  <a:cubicBezTo>
                    <a:pt x="106506" y="30564"/>
                    <a:pt x="294458" y="105527"/>
                    <a:pt x="424166" y="121240"/>
                  </a:cubicBezTo>
                  <a:cubicBezTo>
                    <a:pt x="471041" y="119274"/>
                    <a:pt x="526566" y="138816"/>
                    <a:pt x="573441" y="136850"/>
                  </a:cubicBezTo>
                  <a:lnTo>
                    <a:pt x="793728" y="104760"/>
                  </a:lnTo>
                  <a:lnTo>
                    <a:pt x="851624" y="1408462"/>
                  </a:lnTo>
                  <a:cubicBezTo>
                    <a:pt x="484428" y="1468532"/>
                    <a:pt x="467490" y="1459033"/>
                    <a:pt x="81818" y="1394610"/>
                  </a:cubicBezTo>
                  <a:cubicBezTo>
                    <a:pt x="79145" y="1181894"/>
                    <a:pt x="2673" y="962309"/>
                    <a:pt x="0" y="749593"/>
                  </a:cubicBezTo>
                  <a:lnTo>
                    <a:pt x="94021" y="0"/>
                  </a:lnTo>
                  <a:close/>
                </a:path>
              </a:pathLst>
            </a:custGeom>
            <a:solidFill>
              <a:srgbClr val="54A8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" name="Rectangle 4"/>
            <p:cNvSpPr/>
            <p:nvPr/>
          </p:nvSpPr>
          <p:spPr>
            <a:xfrm rot="2275202">
              <a:off x="7513272" y="4276849"/>
              <a:ext cx="851624" cy="1443658"/>
            </a:xfrm>
            <a:custGeom>
              <a:avLst/>
              <a:gdLst>
                <a:gd name="connsiteX0" fmla="*/ 0 w 694612"/>
                <a:gd name="connsiteY0" fmla="*/ 0 h 1332754"/>
                <a:gd name="connsiteX1" fmla="*/ 694612 w 694612"/>
                <a:gd name="connsiteY1" fmla="*/ 0 h 1332754"/>
                <a:gd name="connsiteX2" fmla="*/ 694612 w 694612"/>
                <a:gd name="connsiteY2" fmla="*/ 1332754 h 1332754"/>
                <a:gd name="connsiteX3" fmla="*/ 0 w 694612"/>
                <a:gd name="connsiteY3" fmla="*/ 1332754 h 1332754"/>
                <a:gd name="connsiteX4" fmla="*/ 0 w 694612"/>
                <a:gd name="connsiteY4" fmla="*/ 0 h 1332754"/>
                <a:gd name="connsiteX0" fmla="*/ 0 w 694612"/>
                <a:gd name="connsiteY0" fmla="*/ 0 h 1332754"/>
                <a:gd name="connsiteX1" fmla="*/ 694612 w 694612"/>
                <a:gd name="connsiteY1" fmla="*/ 0 h 1332754"/>
                <a:gd name="connsiteX2" fmla="*/ 694612 w 694612"/>
                <a:gd name="connsiteY2" fmla="*/ 1332754 h 1332754"/>
                <a:gd name="connsiteX3" fmla="*/ 80241 w 694612"/>
                <a:gd name="connsiteY3" fmla="*/ 1032783 h 1332754"/>
                <a:gd name="connsiteX4" fmla="*/ 0 w 694612"/>
                <a:gd name="connsiteY4" fmla="*/ 0 h 1332754"/>
                <a:gd name="connsiteX0" fmla="*/ 51285 w 745897"/>
                <a:gd name="connsiteY0" fmla="*/ 0 h 1332754"/>
                <a:gd name="connsiteX1" fmla="*/ 745897 w 745897"/>
                <a:gd name="connsiteY1" fmla="*/ 0 h 1332754"/>
                <a:gd name="connsiteX2" fmla="*/ 745897 w 745897"/>
                <a:gd name="connsiteY2" fmla="*/ 1332754 h 1332754"/>
                <a:gd name="connsiteX3" fmla="*/ 0 w 745897"/>
                <a:gd name="connsiteY3" fmla="*/ 1272089 h 1332754"/>
                <a:gd name="connsiteX4" fmla="*/ 51285 w 745897"/>
                <a:gd name="connsiteY4" fmla="*/ 0 h 1332754"/>
                <a:gd name="connsiteX0" fmla="*/ 51285 w 745897"/>
                <a:gd name="connsiteY0" fmla="*/ 0 h 1332754"/>
                <a:gd name="connsiteX1" fmla="*/ 745897 w 745897"/>
                <a:gd name="connsiteY1" fmla="*/ 0 h 1332754"/>
                <a:gd name="connsiteX2" fmla="*/ 745897 w 745897"/>
                <a:gd name="connsiteY2" fmla="*/ 1332754 h 1332754"/>
                <a:gd name="connsiteX3" fmla="*/ 0 w 745897"/>
                <a:gd name="connsiteY3" fmla="*/ 1272089 h 1332754"/>
                <a:gd name="connsiteX4" fmla="*/ 51285 w 745897"/>
                <a:gd name="connsiteY4" fmla="*/ 0 h 1332754"/>
                <a:gd name="connsiteX0" fmla="*/ 51285 w 764798"/>
                <a:gd name="connsiteY0" fmla="*/ 0 h 1296756"/>
                <a:gd name="connsiteX1" fmla="*/ 745897 w 764798"/>
                <a:gd name="connsiteY1" fmla="*/ 0 h 1296756"/>
                <a:gd name="connsiteX2" fmla="*/ 764798 w 764798"/>
                <a:gd name="connsiteY2" fmla="*/ 1289856 h 1296756"/>
                <a:gd name="connsiteX3" fmla="*/ 0 w 764798"/>
                <a:gd name="connsiteY3" fmla="*/ 1272089 h 1296756"/>
                <a:gd name="connsiteX4" fmla="*/ 51285 w 764798"/>
                <a:gd name="connsiteY4" fmla="*/ 0 h 1296756"/>
                <a:gd name="connsiteX0" fmla="*/ 51285 w 764798"/>
                <a:gd name="connsiteY0" fmla="*/ 0 h 1325495"/>
                <a:gd name="connsiteX1" fmla="*/ 745897 w 764798"/>
                <a:gd name="connsiteY1" fmla="*/ 0 h 1325495"/>
                <a:gd name="connsiteX2" fmla="*/ 764798 w 764798"/>
                <a:gd name="connsiteY2" fmla="*/ 1289856 h 1325495"/>
                <a:gd name="connsiteX3" fmla="*/ 0 w 764798"/>
                <a:gd name="connsiteY3" fmla="*/ 1272089 h 1325495"/>
                <a:gd name="connsiteX4" fmla="*/ 51285 w 764798"/>
                <a:gd name="connsiteY4" fmla="*/ 0 h 1325495"/>
                <a:gd name="connsiteX0" fmla="*/ 51285 w 764798"/>
                <a:gd name="connsiteY0" fmla="*/ 27260 h 1352755"/>
                <a:gd name="connsiteX1" fmla="*/ 708562 w 764798"/>
                <a:gd name="connsiteY1" fmla="*/ 0 h 1352755"/>
                <a:gd name="connsiteX2" fmla="*/ 764798 w 764798"/>
                <a:gd name="connsiteY2" fmla="*/ 1317116 h 1352755"/>
                <a:gd name="connsiteX3" fmla="*/ 0 w 764798"/>
                <a:gd name="connsiteY3" fmla="*/ 1299349 h 1352755"/>
                <a:gd name="connsiteX4" fmla="*/ 51285 w 764798"/>
                <a:gd name="connsiteY4" fmla="*/ 27260 h 1352755"/>
                <a:gd name="connsiteX0" fmla="*/ 145093 w 764798"/>
                <a:gd name="connsiteY0" fmla="*/ 0 h 1370402"/>
                <a:gd name="connsiteX1" fmla="*/ 708562 w 764798"/>
                <a:gd name="connsiteY1" fmla="*/ 17647 h 1370402"/>
                <a:gd name="connsiteX2" fmla="*/ 764798 w 764798"/>
                <a:gd name="connsiteY2" fmla="*/ 1334763 h 1370402"/>
                <a:gd name="connsiteX3" fmla="*/ 0 w 764798"/>
                <a:gd name="connsiteY3" fmla="*/ 1316996 h 1370402"/>
                <a:gd name="connsiteX4" fmla="*/ 145093 w 764798"/>
                <a:gd name="connsiteY4" fmla="*/ 0 h 1370402"/>
                <a:gd name="connsiteX0" fmla="*/ 0 w 926871"/>
                <a:gd name="connsiteY0" fmla="*/ 0 h 1392716"/>
                <a:gd name="connsiteX1" fmla="*/ 870635 w 926871"/>
                <a:gd name="connsiteY1" fmla="*/ 39961 h 1392716"/>
                <a:gd name="connsiteX2" fmla="*/ 926871 w 926871"/>
                <a:gd name="connsiteY2" fmla="*/ 1357077 h 1392716"/>
                <a:gd name="connsiteX3" fmla="*/ 162073 w 926871"/>
                <a:gd name="connsiteY3" fmla="*/ 1339310 h 1392716"/>
                <a:gd name="connsiteX4" fmla="*/ 0 w 926871"/>
                <a:gd name="connsiteY4" fmla="*/ 0 h 1392716"/>
                <a:gd name="connsiteX0" fmla="*/ 0 w 796309"/>
                <a:gd name="connsiteY0" fmla="*/ 0 h 1442107"/>
                <a:gd name="connsiteX1" fmla="*/ 740073 w 796309"/>
                <a:gd name="connsiteY1" fmla="*/ 89352 h 1442107"/>
                <a:gd name="connsiteX2" fmla="*/ 796309 w 796309"/>
                <a:gd name="connsiteY2" fmla="*/ 1406468 h 1442107"/>
                <a:gd name="connsiteX3" fmla="*/ 31511 w 796309"/>
                <a:gd name="connsiteY3" fmla="*/ 1388701 h 1442107"/>
                <a:gd name="connsiteX4" fmla="*/ 0 w 796309"/>
                <a:gd name="connsiteY4" fmla="*/ 0 h 1442107"/>
                <a:gd name="connsiteX0" fmla="*/ 0 w 796309"/>
                <a:gd name="connsiteY0" fmla="*/ 0 h 1442107"/>
                <a:gd name="connsiteX1" fmla="*/ 393373 w 796309"/>
                <a:gd name="connsiteY1" fmla="*/ 140422 h 1442107"/>
                <a:gd name="connsiteX2" fmla="*/ 740073 w 796309"/>
                <a:gd name="connsiteY2" fmla="*/ 89352 h 1442107"/>
                <a:gd name="connsiteX3" fmla="*/ 796309 w 796309"/>
                <a:gd name="connsiteY3" fmla="*/ 1406468 h 1442107"/>
                <a:gd name="connsiteX4" fmla="*/ 31511 w 796309"/>
                <a:gd name="connsiteY4" fmla="*/ 1388701 h 1442107"/>
                <a:gd name="connsiteX5" fmla="*/ 0 w 796309"/>
                <a:gd name="connsiteY5" fmla="*/ 0 h 1442107"/>
                <a:gd name="connsiteX0" fmla="*/ 0 w 796309"/>
                <a:gd name="connsiteY0" fmla="*/ 0 h 1442107"/>
                <a:gd name="connsiteX1" fmla="*/ 408401 w 796309"/>
                <a:gd name="connsiteY1" fmla="*/ 128715 h 1442107"/>
                <a:gd name="connsiteX2" fmla="*/ 740073 w 796309"/>
                <a:gd name="connsiteY2" fmla="*/ 89352 h 1442107"/>
                <a:gd name="connsiteX3" fmla="*/ 796309 w 796309"/>
                <a:gd name="connsiteY3" fmla="*/ 1406468 h 1442107"/>
                <a:gd name="connsiteX4" fmla="*/ 31511 w 796309"/>
                <a:gd name="connsiteY4" fmla="*/ 1388701 h 1442107"/>
                <a:gd name="connsiteX5" fmla="*/ 0 w 796309"/>
                <a:gd name="connsiteY5" fmla="*/ 0 h 1442107"/>
                <a:gd name="connsiteX0" fmla="*/ 0 w 778485"/>
                <a:gd name="connsiteY0" fmla="*/ 0 h 1439893"/>
                <a:gd name="connsiteX1" fmla="*/ 390577 w 778485"/>
                <a:gd name="connsiteY1" fmla="*/ 126501 h 1439893"/>
                <a:gd name="connsiteX2" fmla="*/ 722249 w 778485"/>
                <a:gd name="connsiteY2" fmla="*/ 87138 h 1439893"/>
                <a:gd name="connsiteX3" fmla="*/ 778485 w 778485"/>
                <a:gd name="connsiteY3" fmla="*/ 1404254 h 1439893"/>
                <a:gd name="connsiteX4" fmla="*/ 13687 w 778485"/>
                <a:gd name="connsiteY4" fmla="*/ 1386487 h 1439893"/>
                <a:gd name="connsiteX5" fmla="*/ 0 w 778485"/>
                <a:gd name="connsiteY5" fmla="*/ 0 h 1439893"/>
                <a:gd name="connsiteX0" fmla="*/ 0 w 778485"/>
                <a:gd name="connsiteY0" fmla="*/ 0 h 1439893"/>
                <a:gd name="connsiteX1" fmla="*/ 390577 w 778485"/>
                <a:gd name="connsiteY1" fmla="*/ 126501 h 1439893"/>
                <a:gd name="connsiteX2" fmla="*/ 722249 w 778485"/>
                <a:gd name="connsiteY2" fmla="*/ 87138 h 1439893"/>
                <a:gd name="connsiteX3" fmla="*/ 778485 w 778485"/>
                <a:gd name="connsiteY3" fmla="*/ 1404254 h 1439893"/>
                <a:gd name="connsiteX4" fmla="*/ 13687 w 778485"/>
                <a:gd name="connsiteY4" fmla="*/ 1386487 h 1439893"/>
                <a:gd name="connsiteX5" fmla="*/ 0 w 778485"/>
                <a:gd name="connsiteY5" fmla="*/ 0 h 1439893"/>
                <a:gd name="connsiteX0" fmla="*/ 71479 w 849964"/>
                <a:gd name="connsiteY0" fmla="*/ 0 h 1439893"/>
                <a:gd name="connsiteX1" fmla="*/ 462056 w 849964"/>
                <a:gd name="connsiteY1" fmla="*/ 126501 h 1439893"/>
                <a:gd name="connsiteX2" fmla="*/ 793728 w 849964"/>
                <a:gd name="connsiteY2" fmla="*/ 87138 h 1439893"/>
                <a:gd name="connsiteX3" fmla="*/ 849964 w 849964"/>
                <a:gd name="connsiteY3" fmla="*/ 1404254 h 1439893"/>
                <a:gd name="connsiteX4" fmla="*/ 85166 w 849964"/>
                <a:gd name="connsiteY4" fmla="*/ 1386487 h 1439893"/>
                <a:gd name="connsiteX5" fmla="*/ 0 w 849964"/>
                <a:gd name="connsiteY5" fmla="*/ 731971 h 1439893"/>
                <a:gd name="connsiteX6" fmla="*/ 71479 w 849964"/>
                <a:gd name="connsiteY6" fmla="*/ 0 h 1439893"/>
                <a:gd name="connsiteX0" fmla="*/ 71479 w 849964"/>
                <a:gd name="connsiteY0" fmla="*/ 0 h 1439893"/>
                <a:gd name="connsiteX1" fmla="*/ 474025 w 849964"/>
                <a:gd name="connsiteY1" fmla="*/ 121183 h 1439893"/>
                <a:gd name="connsiteX2" fmla="*/ 793728 w 849964"/>
                <a:gd name="connsiteY2" fmla="*/ 87138 h 1439893"/>
                <a:gd name="connsiteX3" fmla="*/ 849964 w 849964"/>
                <a:gd name="connsiteY3" fmla="*/ 1404254 h 1439893"/>
                <a:gd name="connsiteX4" fmla="*/ 85166 w 849964"/>
                <a:gd name="connsiteY4" fmla="*/ 1386487 h 1439893"/>
                <a:gd name="connsiteX5" fmla="*/ 0 w 849964"/>
                <a:gd name="connsiteY5" fmla="*/ 731971 h 1439893"/>
                <a:gd name="connsiteX6" fmla="*/ 71479 w 849964"/>
                <a:gd name="connsiteY6" fmla="*/ 0 h 1439893"/>
                <a:gd name="connsiteX0" fmla="*/ 71479 w 849964"/>
                <a:gd name="connsiteY0" fmla="*/ 0 h 1439893"/>
                <a:gd name="connsiteX1" fmla="*/ 423059 w 849964"/>
                <a:gd name="connsiteY1" fmla="*/ 112561 h 1439893"/>
                <a:gd name="connsiteX2" fmla="*/ 793728 w 849964"/>
                <a:gd name="connsiteY2" fmla="*/ 87138 h 1439893"/>
                <a:gd name="connsiteX3" fmla="*/ 849964 w 849964"/>
                <a:gd name="connsiteY3" fmla="*/ 1404254 h 1439893"/>
                <a:gd name="connsiteX4" fmla="*/ 85166 w 849964"/>
                <a:gd name="connsiteY4" fmla="*/ 1386487 h 1439893"/>
                <a:gd name="connsiteX5" fmla="*/ 0 w 849964"/>
                <a:gd name="connsiteY5" fmla="*/ 731971 h 1439893"/>
                <a:gd name="connsiteX6" fmla="*/ 71479 w 849964"/>
                <a:gd name="connsiteY6" fmla="*/ 0 h 1439893"/>
                <a:gd name="connsiteX0" fmla="*/ 84002 w 849964"/>
                <a:gd name="connsiteY0" fmla="*/ 0 h 1449683"/>
                <a:gd name="connsiteX1" fmla="*/ 423059 w 849964"/>
                <a:gd name="connsiteY1" fmla="*/ 122351 h 1449683"/>
                <a:gd name="connsiteX2" fmla="*/ 793728 w 849964"/>
                <a:gd name="connsiteY2" fmla="*/ 96928 h 1449683"/>
                <a:gd name="connsiteX3" fmla="*/ 849964 w 849964"/>
                <a:gd name="connsiteY3" fmla="*/ 1414044 h 1449683"/>
                <a:gd name="connsiteX4" fmla="*/ 85166 w 849964"/>
                <a:gd name="connsiteY4" fmla="*/ 1396277 h 1449683"/>
                <a:gd name="connsiteX5" fmla="*/ 0 w 849964"/>
                <a:gd name="connsiteY5" fmla="*/ 741761 h 1449683"/>
                <a:gd name="connsiteX6" fmla="*/ 84002 w 849964"/>
                <a:gd name="connsiteY6" fmla="*/ 0 h 1449683"/>
                <a:gd name="connsiteX0" fmla="*/ 94021 w 849964"/>
                <a:gd name="connsiteY0" fmla="*/ 0 h 1457515"/>
                <a:gd name="connsiteX1" fmla="*/ 423059 w 849964"/>
                <a:gd name="connsiteY1" fmla="*/ 130183 h 1457515"/>
                <a:gd name="connsiteX2" fmla="*/ 793728 w 849964"/>
                <a:gd name="connsiteY2" fmla="*/ 104760 h 1457515"/>
                <a:gd name="connsiteX3" fmla="*/ 849964 w 849964"/>
                <a:gd name="connsiteY3" fmla="*/ 1421876 h 1457515"/>
                <a:gd name="connsiteX4" fmla="*/ 85166 w 849964"/>
                <a:gd name="connsiteY4" fmla="*/ 1404109 h 1457515"/>
                <a:gd name="connsiteX5" fmla="*/ 0 w 849964"/>
                <a:gd name="connsiteY5" fmla="*/ 749593 h 1457515"/>
                <a:gd name="connsiteX6" fmla="*/ 94021 w 849964"/>
                <a:gd name="connsiteY6" fmla="*/ 0 h 1457515"/>
                <a:gd name="connsiteX0" fmla="*/ 94021 w 849964"/>
                <a:gd name="connsiteY0" fmla="*/ 0 h 1457515"/>
                <a:gd name="connsiteX1" fmla="*/ 424166 w 849964"/>
                <a:gd name="connsiteY1" fmla="*/ 121240 h 1457515"/>
                <a:gd name="connsiteX2" fmla="*/ 793728 w 849964"/>
                <a:gd name="connsiteY2" fmla="*/ 104760 h 1457515"/>
                <a:gd name="connsiteX3" fmla="*/ 849964 w 849964"/>
                <a:gd name="connsiteY3" fmla="*/ 1421876 h 1457515"/>
                <a:gd name="connsiteX4" fmla="*/ 85166 w 849964"/>
                <a:gd name="connsiteY4" fmla="*/ 1404109 h 1457515"/>
                <a:gd name="connsiteX5" fmla="*/ 0 w 849964"/>
                <a:gd name="connsiteY5" fmla="*/ 749593 h 1457515"/>
                <a:gd name="connsiteX6" fmla="*/ 94021 w 849964"/>
                <a:gd name="connsiteY6" fmla="*/ 0 h 1457515"/>
                <a:gd name="connsiteX0" fmla="*/ 94021 w 849964"/>
                <a:gd name="connsiteY0" fmla="*/ 0 h 1454206"/>
                <a:gd name="connsiteX1" fmla="*/ 424166 w 849964"/>
                <a:gd name="connsiteY1" fmla="*/ 121240 h 1454206"/>
                <a:gd name="connsiteX2" fmla="*/ 793728 w 849964"/>
                <a:gd name="connsiteY2" fmla="*/ 104760 h 1454206"/>
                <a:gd name="connsiteX3" fmla="*/ 849964 w 849964"/>
                <a:gd name="connsiteY3" fmla="*/ 1421876 h 1454206"/>
                <a:gd name="connsiteX4" fmla="*/ 81818 w 849964"/>
                <a:gd name="connsiteY4" fmla="*/ 1394610 h 1454206"/>
                <a:gd name="connsiteX5" fmla="*/ 0 w 849964"/>
                <a:gd name="connsiteY5" fmla="*/ 749593 h 1454206"/>
                <a:gd name="connsiteX6" fmla="*/ 94021 w 849964"/>
                <a:gd name="connsiteY6" fmla="*/ 0 h 1454206"/>
                <a:gd name="connsiteX0" fmla="*/ 94021 w 851624"/>
                <a:gd name="connsiteY0" fmla="*/ 0 h 1445611"/>
                <a:gd name="connsiteX1" fmla="*/ 424166 w 851624"/>
                <a:gd name="connsiteY1" fmla="*/ 121240 h 1445611"/>
                <a:gd name="connsiteX2" fmla="*/ 793728 w 851624"/>
                <a:gd name="connsiteY2" fmla="*/ 104760 h 1445611"/>
                <a:gd name="connsiteX3" fmla="*/ 851624 w 851624"/>
                <a:gd name="connsiteY3" fmla="*/ 1408462 h 1445611"/>
                <a:gd name="connsiteX4" fmla="*/ 81818 w 851624"/>
                <a:gd name="connsiteY4" fmla="*/ 1394610 h 1445611"/>
                <a:gd name="connsiteX5" fmla="*/ 0 w 851624"/>
                <a:gd name="connsiteY5" fmla="*/ 749593 h 1445611"/>
                <a:gd name="connsiteX6" fmla="*/ 94021 w 851624"/>
                <a:gd name="connsiteY6" fmla="*/ 0 h 1445611"/>
                <a:gd name="connsiteX0" fmla="*/ 94021 w 851624"/>
                <a:gd name="connsiteY0" fmla="*/ 0 h 1448629"/>
                <a:gd name="connsiteX1" fmla="*/ 424166 w 851624"/>
                <a:gd name="connsiteY1" fmla="*/ 121240 h 1448629"/>
                <a:gd name="connsiteX2" fmla="*/ 793728 w 851624"/>
                <a:gd name="connsiteY2" fmla="*/ 104760 h 1448629"/>
                <a:gd name="connsiteX3" fmla="*/ 851624 w 851624"/>
                <a:gd name="connsiteY3" fmla="*/ 1408462 h 1448629"/>
                <a:gd name="connsiteX4" fmla="*/ 81818 w 851624"/>
                <a:gd name="connsiteY4" fmla="*/ 1394610 h 1448629"/>
                <a:gd name="connsiteX5" fmla="*/ 0 w 851624"/>
                <a:gd name="connsiteY5" fmla="*/ 749593 h 1448629"/>
                <a:gd name="connsiteX6" fmla="*/ 94021 w 851624"/>
                <a:gd name="connsiteY6" fmla="*/ 0 h 1448629"/>
                <a:gd name="connsiteX0" fmla="*/ 94021 w 851624"/>
                <a:gd name="connsiteY0" fmla="*/ 0 h 1448629"/>
                <a:gd name="connsiteX1" fmla="*/ 424166 w 851624"/>
                <a:gd name="connsiteY1" fmla="*/ 121240 h 1448629"/>
                <a:gd name="connsiteX2" fmla="*/ 573441 w 851624"/>
                <a:gd name="connsiteY2" fmla="*/ 136850 h 1448629"/>
                <a:gd name="connsiteX3" fmla="*/ 793728 w 851624"/>
                <a:gd name="connsiteY3" fmla="*/ 104760 h 1448629"/>
                <a:gd name="connsiteX4" fmla="*/ 851624 w 851624"/>
                <a:gd name="connsiteY4" fmla="*/ 1408462 h 1448629"/>
                <a:gd name="connsiteX5" fmla="*/ 81818 w 851624"/>
                <a:gd name="connsiteY5" fmla="*/ 1394610 h 1448629"/>
                <a:gd name="connsiteX6" fmla="*/ 0 w 851624"/>
                <a:gd name="connsiteY6" fmla="*/ 749593 h 1448629"/>
                <a:gd name="connsiteX7" fmla="*/ 94021 w 851624"/>
                <a:gd name="connsiteY7" fmla="*/ 0 h 1448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51624" h="1448629">
                  <a:moveTo>
                    <a:pt x="94021" y="0"/>
                  </a:moveTo>
                  <a:cubicBezTo>
                    <a:pt x="106506" y="30564"/>
                    <a:pt x="294458" y="105527"/>
                    <a:pt x="424166" y="121240"/>
                  </a:cubicBezTo>
                  <a:cubicBezTo>
                    <a:pt x="471041" y="119274"/>
                    <a:pt x="526566" y="138816"/>
                    <a:pt x="573441" y="136850"/>
                  </a:cubicBezTo>
                  <a:lnTo>
                    <a:pt x="793728" y="104760"/>
                  </a:lnTo>
                  <a:lnTo>
                    <a:pt x="851624" y="1408462"/>
                  </a:lnTo>
                  <a:cubicBezTo>
                    <a:pt x="484428" y="1468532"/>
                    <a:pt x="467490" y="1459033"/>
                    <a:pt x="81818" y="1394610"/>
                  </a:cubicBezTo>
                  <a:cubicBezTo>
                    <a:pt x="79145" y="1181894"/>
                    <a:pt x="2673" y="962309"/>
                    <a:pt x="0" y="749593"/>
                  </a:cubicBezTo>
                  <a:lnTo>
                    <a:pt x="94021" y="0"/>
                  </a:lnTo>
                  <a:close/>
                </a:path>
              </a:pathLst>
            </a:custGeom>
            <a:solidFill>
              <a:srgbClr val="54A8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4DA1AADE-E8A9-8F4C-89B9-12FD21D657C3}"/>
                </a:ext>
              </a:extLst>
            </p:cNvPr>
            <p:cNvGrpSpPr/>
            <p:nvPr/>
          </p:nvGrpSpPr>
          <p:grpSpPr>
            <a:xfrm>
              <a:off x="8020304" y="1822316"/>
              <a:ext cx="3330404" cy="4061191"/>
              <a:chOff x="2403817" y="1741085"/>
              <a:chExt cx="3330404" cy="4061191"/>
            </a:xfrm>
          </p:grpSpPr>
          <p:sp>
            <p:nvSpPr>
              <p:cNvPr id="129" name="Freeform 128">
                <a:extLst>
                  <a:ext uri="{FF2B5EF4-FFF2-40B4-BE49-F238E27FC236}">
                    <a16:creationId xmlns:a16="http://schemas.microsoft.com/office/drawing/2014/main" id="{0BCB6B77-9411-6548-AFE7-E9174E4199CF}"/>
                  </a:ext>
                </a:extLst>
              </p:cNvPr>
              <p:cNvSpPr>
                <a:spLocks/>
              </p:cNvSpPr>
              <p:nvPr/>
            </p:nvSpPr>
            <p:spPr bwMode="auto">
              <a:xfrm rot="1800000">
                <a:off x="3797185" y="2361383"/>
                <a:ext cx="1937036" cy="2820595"/>
              </a:xfrm>
              <a:custGeom>
                <a:avLst/>
                <a:gdLst>
                  <a:gd name="T0" fmla="*/ 41 w 125"/>
                  <a:gd name="T1" fmla="*/ 140 h 182"/>
                  <a:gd name="T2" fmla="*/ 83 w 125"/>
                  <a:gd name="T3" fmla="*/ 182 h 182"/>
                  <a:gd name="T4" fmla="*/ 125 w 125"/>
                  <a:gd name="T5" fmla="*/ 140 h 182"/>
                  <a:gd name="T6" fmla="*/ 10 w 125"/>
                  <a:gd name="T7" fmla="*/ 0 h 182"/>
                  <a:gd name="T8" fmla="*/ 31 w 125"/>
                  <a:gd name="T9" fmla="*/ 40 h 182"/>
                  <a:gd name="T10" fmla="*/ 0 w 125"/>
                  <a:gd name="T11" fmla="*/ 84 h 182"/>
                  <a:gd name="T12" fmla="*/ 41 w 125"/>
                  <a:gd name="T13" fmla="*/ 140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5" h="182">
                    <a:moveTo>
                      <a:pt x="41" y="140"/>
                    </a:moveTo>
                    <a:cubicBezTo>
                      <a:pt x="41" y="163"/>
                      <a:pt x="60" y="182"/>
                      <a:pt x="83" y="182"/>
                    </a:cubicBezTo>
                    <a:cubicBezTo>
                      <a:pt x="106" y="182"/>
                      <a:pt x="125" y="163"/>
                      <a:pt x="125" y="140"/>
                    </a:cubicBezTo>
                    <a:cubicBezTo>
                      <a:pt x="125" y="71"/>
                      <a:pt x="75" y="13"/>
                      <a:pt x="10" y="0"/>
                    </a:cubicBezTo>
                    <a:cubicBezTo>
                      <a:pt x="22" y="9"/>
                      <a:pt x="31" y="23"/>
                      <a:pt x="31" y="40"/>
                    </a:cubicBezTo>
                    <a:cubicBezTo>
                      <a:pt x="31" y="60"/>
                      <a:pt x="18" y="78"/>
                      <a:pt x="0" y="84"/>
                    </a:cubicBezTo>
                    <a:cubicBezTo>
                      <a:pt x="24" y="92"/>
                      <a:pt x="41" y="114"/>
                      <a:pt x="41" y="140"/>
                    </a:cubicBezTo>
                    <a:close/>
                  </a:path>
                </a:pathLst>
              </a:custGeom>
              <a:solidFill>
                <a:srgbClr val="54A838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/>
              </a:p>
            </p:txBody>
          </p:sp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BE169DAE-6F0E-9541-9B92-C96BEE8B8E58}"/>
                  </a:ext>
                </a:extLst>
              </p:cNvPr>
              <p:cNvSpPr/>
              <p:nvPr/>
            </p:nvSpPr>
            <p:spPr>
              <a:xfrm>
                <a:off x="2537382" y="1741085"/>
                <a:ext cx="1665751" cy="1046440"/>
              </a:xfrm>
              <a:prstGeom prst="rect">
                <a:avLst/>
              </a:prstGeom>
            </p:spPr>
            <p:txBody>
              <a:bodyPr wrap="square" lIns="91440" tIns="45720" rIns="91440" bIns="45720" anchor="t">
                <a:spAutoFit/>
              </a:bodyPr>
              <a:lstStyle/>
              <a:p>
                <a:pPr algn="ctr"/>
                <a:r>
                  <a:rPr lang="en-US" sz="4000" b="1" dirty="0" smtClean="0">
                    <a:solidFill>
                      <a:schemeClr val="bg1"/>
                    </a:solidFill>
                  </a:rPr>
                  <a:t>$2.4M</a:t>
                </a:r>
                <a:endParaRPr lang="en-US" sz="4000" b="1" dirty="0">
                  <a:solidFill>
                    <a:schemeClr val="bg1"/>
                  </a:solidFill>
                </a:endParaRPr>
              </a:p>
              <a:p>
                <a:pPr algn="ctr"/>
                <a:r>
                  <a:rPr lang="en-US" sz="1100" dirty="0">
                    <a:solidFill>
                      <a:schemeClr val="bg1"/>
                    </a:solidFill>
                    <a:ea typeface="Open Sans" panose="020B0606030504020204" pitchFamily="34" charset="0"/>
                    <a:cs typeface="Open Sans" panose="020B0606030504020204" pitchFamily="34" charset="0"/>
                  </a:rPr>
                  <a:t>IN SALES FROM</a:t>
                </a:r>
              </a:p>
              <a:p>
                <a:pPr algn="ctr"/>
                <a:r>
                  <a:rPr lang="en-US" sz="1100" b="1" dirty="0">
                    <a:solidFill>
                      <a:schemeClr val="bg1"/>
                    </a:solidFill>
                    <a:ea typeface="Open Sans" panose="020B0606030504020204" pitchFamily="34" charset="0"/>
                    <a:cs typeface="Open Sans" panose="020B0606030504020204" pitchFamily="34" charset="0"/>
                  </a:rPr>
                  <a:t>BUSINESSES</a:t>
                </a:r>
              </a:p>
            </p:txBody>
          </p:sp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36FF7459-55D7-2B4F-BBE5-16ED7C8A6532}"/>
                  </a:ext>
                </a:extLst>
              </p:cNvPr>
              <p:cNvSpPr/>
              <p:nvPr/>
            </p:nvSpPr>
            <p:spPr>
              <a:xfrm>
                <a:off x="2403817" y="4629647"/>
                <a:ext cx="1917459" cy="1172629"/>
              </a:xfrm>
              <a:prstGeom prst="rect">
                <a:avLst/>
              </a:prstGeom>
            </p:spPr>
            <p:txBody>
              <a:bodyPr wrap="square" lIns="91440" tIns="45720" rIns="91440" bIns="45720" anchor="t">
                <a:spAutoFit/>
              </a:bodyPr>
              <a:lstStyle/>
              <a:p>
                <a:pPr algn="ctr">
                  <a:lnSpc>
                    <a:spcPct val="130000"/>
                  </a:lnSpc>
                </a:pPr>
                <a:r>
                  <a:rPr lang="en-US" sz="3200" b="1" dirty="0" smtClean="0">
                    <a:solidFill>
                      <a:schemeClr val="bg1"/>
                    </a:solidFill>
                  </a:rPr>
                  <a:t>$</a:t>
                </a:r>
                <a:r>
                  <a:rPr lang="en-US" sz="3200" b="1" dirty="0">
                    <a:solidFill>
                      <a:schemeClr val="bg1"/>
                    </a:solidFill>
                  </a:rPr>
                  <a:t>6</a:t>
                </a:r>
                <a:r>
                  <a:rPr lang="en-US" sz="3200" b="1" dirty="0" smtClean="0">
                    <a:solidFill>
                      <a:schemeClr val="bg1"/>
                    </a:solidFill>
                  </a:rPr>
                  <a:t>M</a:t>
                </a:r>
                <a:endParaRPr lang="en-US" sz="3200" b="1" dirty="0">
                  <a:solidFill>
                    <a:schemeClr val="bg1"/>
                  </a:solidFill>
                </a:endParaRPr>
              </a:p>
              <a:p>
                <a:pPr algn="ctr">
                  <a:lnSpc>
                    <a:spcPct val="130000"/>
                  </a:lnSpc>
                </a:pPr>
                <a:r>
                  <a:rPr lang="en-US" sz="1100" dirty="0">
                    <a:solidFill>
                      <a:schemeClr val="bg1"/>
                    </a:solidFill>
                  </a:rPr>
                  <a:t>IN SALES FROM</a:t>
                </a:r>
              </a:p>
              <a:p>
                <a:pPr algn="ctr">
                  <a:lnSpc>
                    <a:spcPct val="130000"/>
                  </a:lnSpc>
                </a:pPr>
                <a:r>
                  <a:rPr lang="en-US" sz="1100" b="1" dirty="0">
                    <a:solidFill>
                      <a:schemeClr val="bg1"/>
                    </a:solidFill>
                  </a:rPr>
                  <a:t>INDIVIDUAL CUSTOMERS</a:t>
                </a:r>
              </a:p>
            </p:txBody>
          </p:sp>
        </p:grpSp>
      </p:grpSp>
      <p:sp>
        <p:nvSpPr>
          <p:cNvPr id="7" name="TextBox 6"/>
          <p:cNvSpPr txBox="1"/>
          <p:nvPr/>
        </p:nvSpPr>
        <p:spPr>
          <a:xfrm>
            <a:off x="5429048" y="3391158"/>
            <a:ext cx="134675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400" b="1">
                <a:solidFill>
                  <a:srgbClr val="0B9B74"/>
                </a:solidFill>
              </a:rPr>
              <a:t>$8.5M</a:t>
            </a:r>
          </a:p>
          <a:p>
            <a:pPr algn="ctr"/>
            <a:r>
              <a:rPr lang="en-US" b="1">
                <a:solidFill>
                  <a:srgbClr val="0B9B74"/>
                </a:solidFill>
              </a:rPr>
              <a:t>In Sales</a:t>
            </a:r>
            <a:endParaRPr lang="en-IN" b="1">
              <a:solidFill>
                <a:srgbClr val="0B9B74"/>
              </a:solidFill>
            </a:endParaRPr>
          </a:p>
        </p:txBody>
      </p:sp>
      <p:sp>
        <p:nvSpPr>
          <p:cNvPr id="143" name="Freeform 142">
            <a:extLst>
              <a:ext uri="{FF2B5EF4-FFF2-40B4-BE49-F238E27FC236}">
                <a16:creationId xmlns:a16="http://schemas.microsoft.com/office/drawing/2014/main" id="{26503F9A-726F-434E-A85A-140BF56607F3}"/>
              </a:ext>
            </a:extLst>
          </p:cNvPr>
          <p:cNvSpPr>
            <a:spLocks/>
          </p:cNvSpPr>
          <p:nvPr/>
        </p:nvSpPr>
        <p:spPr bwMode="auto">
          <a:xfrm rot="1800000">
            <a:off x="3685184" y="2516038"/>
            <a:ext cx="1937036" cy="2820595"/>
          </a:xfrm>
          <a:custGeom>
            <a:avLst/>
            <a:gdLst>
              <a:gd name="T0" fmla="*/ 84 w 125"/>
              <a:gd name="T1" fmla="*/ 42 h 182"/>
              <a:gd name="T2" fmla="*/ 42 w 125"/>
              <a:gd name="T3" fmla="*/ 0 h 182"/>
              <a:gd name="T4" fmla="*/ 0 w 125"/>
              <a:gd name="T5" fmla="*/ 42 h 182"/>
              <a:gd name="T6" fmla="*/ 116 w 125"/>
              <a:gd name="T7" fmla="*/ 182 h 182"/>
              <a:gd name="T8" fmla="*/ 95 w 125"/>
              <a:gd name="T9" fmla="*/ 142 h 182"/>
              <a:gd name="T10" fmla="*/ 125 w 125"/>
              <a:gd name="T11" fmla="*/ 97 h 182"/>
              <a:gd name="T12" fmla="*/ 84 w 125"/>
              <a:gd name="T13" fmla="*/ 42 h 1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5" h="182">
                <a:moveTo>
                  <a:pt x="84" y="42"/>
                </a:moveTo>
                <a:cubicBezTo>
                  <a:pt x="84" y="19"/>
                  <a:pt x="65" y="0"/>
                  <a:pt x="42" y="0"/>
                </a:cubicBezTo>
                <a:cubicBezTo>
                  <a:pt x="19" y="0"/>
                  <a:pt x="0" y="19"/>
                  <a:pt x="0" y="42"/>
                </a:cubicBezTo>
                <a:cubicBezTo>
                  <a:pt x="0" y="111"/>
                  <a:pt x="50" y="169"/>
                  <a:pt x="116" y="182"/>
                </a:cubicBezTo>
                <a:cubicBezTo>
                  <a:pt x="103" y="173"/>
                  <a:pt x="95" y="158"/>
                  <a:pt x="95" y="142"/>
                </a:cubicBezTo>
                <a:cubicBezTo>
                  <a:pt x="95" y="122"/>
                  <a:pt x="107" y="104"/>
                  <a:pt x="125" y="97"/>
                </a:cubicBezTo>
                <a:cubicBezTo>
                  <a:pt x="102" y="90"/>
                  <a:pt x="84" y="68"/>
                  <a:pt x="84" y="42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/>
          </a:p>
        </p:txBody>
      </p:sp>
      <p:sp>
        <p:nvSpPr>
          <p:cNvPr id="15" name="Rectangle: Rounded Corners 35">
            <a:extLst>
              <a:ext uri="{FF2B5EF4-FFF2-40B4-BE49-F238E27FC236}">
                <a16:creationId xmlns:a16="http://schemas.microsoft.com/office/drawing/2014/main" id="{B4FCCE74-38A6-49D1-B222-09CFEA2AFBCB}"/>
              </a:ext>
            </a:extLst>
          </p:cNvPr>
          <p:cNvSpPr/>
          <p:nvPr/>
        </p:nvSpPr>
        <p:spPr>
          <a:xfrm>
            <a:off x="502171" y="2611279"/>
            <a:ext cx="2889907" cy="1258356"/>
          </a:xfrm>
          <a:prstGeom prst="roundRect">
            <a:avLst>
              <a:gd name="adj" fmla="val 897"/>
            </a:avLst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  <a:effectLst>
            <a:outerShdw blurRad="1270000" dist="266700" dir="5400000" sx="81000" sy="81000" algn="ctr" rotWithShape="0">
              <a:prstClr val="black">
                <a:alpha val="5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33392" y="2769993"/>
            <a:ext cx="26682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33,713 customer records.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30 book categories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17" name="Rectangle: Rounded Corners 35">
            <a:extLst>
              <a:ext uri="{FF2B5EF4-FFF2-40B4-BE49-F238E27FC236}">
                <a16:creationId xmlns:a16="http://schemas.microsoft.com/office/drawing/2014/main" id="{B4FCCE74-38A6-49D1-B222-09CFEA2AFBCB}"/>
              </a:ext>
            </a:extLst>
          </p:cNvPr>
          <p:cNvSpPr/>
          <p:nvPr/>
        </p:nvSpPr>
        <p:spPr>
          <a:xfrm>
            <a:off x="8805233" y="2611279"/>
            <a:ext cx="2889907" cy="1358988"/>
          </a:xfrm>
          <a:prstGeom prst="roundRect">
            <a:avLst>
              <a:gd name="adj" fmla="val 897"/>
            </a:avLst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  <a:effectLst>
            <a:outerShdw blurRad="1270000" dist="266700" dir="5400000" sx="81000" sy="81000" algn="ctr" rotWithShape="0">
              <a:prstClr val="black">
                <a:alpha val="5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900473" y="2681051"/>
            <a:ext cx="26682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Monetary values &gt; 20K are institutes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Focusing analysis on individual customers.</a:t>
            </a:r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36" t="7438" r="18926" b="15410"/>
          <a:stretch/>
        </p:blipFill>
        <p:spPr>
          <a:xfrm>
            <a:off x="11895588" y="38806"/>
            <a:ext cx="249496" cy="263503"/>
          </a:xfrm>
          <a:prstGeom prst="flowChartConnector">
            <a:avLst/>
          </a:prstGeom>
          <a:ln w="19050">
            <a:solidFill>
              <a:schemeClr val="accent3">
                <a:lumMod val="60000"/>
                <a:lumOff val="40000"/>
              </a:schemeClr>
            </a:solidFill>
          </a:ln>
        </p:spPr>
      </p:pic>
      <p:sp>
        <p:nvSpPr>
          <p:cNvPr id="20" name="TextBox 19"/>
          <p:cNvSpPr txBox="1"/>
          <p:nvPr/>
        </p:nvSpPr>
        <p:spPr>
          <a:xfrm>
            <a:off x="45397" y="6582383"/>
            <a:ext cx="1621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6</a:t>
            </a:r>
            <a:endParaRPr lang="en-IN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61284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le 2">
            <a:extLst>
              <a:ext uri="{FF2B5EF4-FFF2-40B4-BE49-F238E27FC236}">
                <a16:creationId xmlns:a16="http://schemas.microsoft.com/office/drawing/2014/main" id="{399DC08D-92BD-48BE-AB60-5FC098ADDE73}"/>
              </a:ext>
            </a:extLst>
          </p:cNvPr>
          <p:cNvSpPr txBox="1">
            <a:spLocks/>
          </p:cNvSpPr>
          <p:nvPr/>
        </p:nvSpPr>
        <p:spPr>
          <a:xfrm>
            <a:off x="508001" y="455085"/>
            <a:ext cx="11157817" cy="66051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&amp;</a:t>
            </a:r>
            <a:r>
              <a:rPr lang="en-US" b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b="1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INSIGHTS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1289747" y="1157833"/>
            <a:ext cx="4820724" cy="4810609"/>
            <a:chOff x="3577234" y="1115596"/>
            <a:chExt cx="4820724" cy="4810609"/>
          </a:xfrm>
        </p:grpSpPr>
        <p:sp>
          <p:nvSpPr>
            <p:cNvPr id="142" name="Freeform 141">
              <a:extLst>
                <a:ext uri="{FF2B5EF4-FFF2-40B4-BE49-F238E27FC236}">
                  <a16:creationId xmlns:a16="http://schemas.microsoft.com/office/drawing/2014/main" id="{06F82634-200D-BB42-8EAA-FB836FAD99AF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4623682" y="4000498"/>
              <a:ext cx="2809265" cy="1925707"/>
            </a:xfrm>
            <a:custGeom>
              <a:avLst/>
              <a:gdLst>
                <a:gd name="T0" fmla="*/ 42 w 182"/>
                <a:gd name="T1" fmla="*/ 41 h 125"/>
                <a:gd name="T2" fmla="*/ 0 w 182"/>
                <a:gd name="T3" fmla="*/ 83 h 125"/>
                <a:gd name="T4" fmla="*/ 42 w 182"/>
                <a:gd name="T5" fmla="*/ 125 h 125"/>
                <a:gd name="T6" fmla="*/ 182 w 182"/>
                <a:gd name="T7" fmla="*/ 9 h 125"/>
                <a:gd name="T8" fmla="*/ 142 w 182"/>
                <a:gd name="T9" fmla="*/ 31 h 125"/>
                <a:gd name="T10" fmla="*/ 98 w 182"/>
                <a:gd name="T11" fmla="*/ 0 h 125"/>
                <a:gd name="T12" fmla="*/ 42 w 182"/>
                <a:gd name="T13" fmla="*/ 41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2" h="125">
                  <a:moveTo>
                    <a:pt x="42" y="41"/>
                  </a:moveTo>
                  <a:cubicBezTo>
                    <a:pt x="19" y="41"/>
                    <a:pt x="0" y="60"/>
                    <a:pt x="0" y="83"/>
                  </a:cubicBezTo>
                  <a:cubicBezTo>
                    <a:pt x="0" y="106"/>
                    <a:pt x="19" y="125"/>
                    <a:pt x="42" y="125"/>
                  </a:cubicBezTo>
                  <a:cubicBezTo>
                    <a:pt x="112" y="125"/>
                    <a:pt x="169" y="75"/>
                    <a:pt x="182" y="9"/>
                  </a:cubicBezTo>
                  <a:cubicBezTo>
                    <a:pt x="173" y="22"/>
                    <a:pt x="159" y="31"/>
                    <a:pt x="142" y="31"/>
                  </a:cubicBezTo>
                  <a:cubicBezTo>
                    <a:pt x="122" y="31"/>
                    <a:pt x="104" y="18"/>
                    <a:pt x="98" y="0"/>
                  </a:cubicBezTo>
                  <a:cubicBezTo>
                    <a:pt x="90" y="23"/>
                    <a:pt x="68" y="41"/>
                    <a:pt x="42" y="41"/>
                  </a:cubicBezTo>
                  <a:close/>
                </a:path>
              </a:pathLst>
            </a:custGeom>
            <a:solidFill>
              <a:srgbClr val="54A83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46" name="Freeform 145">
              <a:extLst>
                <a:ext uri="{FF2B5EF4-FFF2-40B4-BE49-F238E27FC236}">
                  <a16:creationId xmlns:a16="http://schemas.microsoft.com/office/drawing/2014/main" id="{48FE2717-5AAF-E742-B120-BFF3B5A213D2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4548765" y="1115596"/>
              <a:ext cx="2797938" cy="1925707"/>
            </a:xfrm>
            <a:custGeom>
              <a:avLst/>
              <a:gdLst>
                <a:gd name="T0" fmla="*/ 139 w 181"/>
                <a:gd name="T1" fmla="*/ 84 h 125"/>
                <a:gd name="T2" fmla="*/ 181 w 181"/>
                <a:gd name="T3" fmla="*/ 42 h 125"/>
                <a:gd name="T4" fmla="*/ 139 w 181"/>
                <a:gd name="T5" fmla="*/ 0 h 125"/>
                <a:gd name="T6" fmla="*/ 0 w 181"/>
                <a:gd name="T7" fmla="*/ 115 h 125"/>
                <a:gd name="T8" fmla="*/ 39 w 181"/>
                <a:gd name="T9" fmla="*/ 94 h 125"/>
                <a:gd name="T10" fmla="*/ 84 w 181"/>
                <a:gd name="T11" fmla="*/ 125 h 125"/>
                <a:gd name="T12" fmla="*/ 139 w 181"/>
                <a:gd name="T13" fmla="*/ 84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1" h="125">
                  <a:moveTo>
                    <a:pt x="139" y="84"/>
                  </a:moveTo>
                  <a:cubicBezTo>
                    <a:pt x="162" y="84"/>
                    <a:pt x="181" y="65"/>
                    <a:pt x="181" y="42"/>
                  </a:cubicBezTo>
                  <a:cubicBezTo>
                    <a:pt x="181" y="19"/>
                    <a:pt x="162" y="0"/>
                    <a:pt x="139" y="0"/>
                  </a:cubicBezTo>
                  <a:cubicBezTo>
                    <a:pt x="70" y="0"/>
                    <a:pt x="12" y="50"/>
                    <a:pt x="0" y="115"/>
                  </a:cubicBezTo>
                  <a:cubicBezTo>
                    <a:pt x="8" y="103"/>
                    <a:pt x="23" y="94"/>
                    <a:pt x="39" y="94"/>
                  </a:cubicBezTo>
                  <a:cubicBezTo>
                    <a:pt x="60" y="94"/>
                    <a:pt x="77" y="107"/>
                    <a:pt x="84" y="125"/>
                  </a:cubicBezTo>
                  <a:cubicBezTo>
                    <a:pt x="91" y="101"/>
                    <a:pt x="113" y="84"/>
                    <a:pt x="139" y="8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4560522" y="1446141"/>
              <a:ext cx="3837436" cy="4061191"/>
              <a:chOff x="7513272" y="1822316"/>
              <a:chExt cx="3837436" cy="4061191"/>
            </a:xfrm>
          </p:grpSpPr>
          <p:sp>
            <p:nvSpPr>
              <p:cNvPr id="141" name="Rectangle 4"/>
              <p:cNvSpPr/>
              <p:nvPr/>
            </p:nvSpPr>
            <p:spPr>
              <a:xfrm rot="18601052">
                <a:off x="9569916" y="4239118"/>
                <a:ext cx="851624" cy="1426061"/>
              </a:xfrm>
              <a:custGeom>
                <a:avLst/>
                <a:gdLst>
                  <a:gd name="connsiteX0" fmla="*/ 0 w 694612"/>
                  <a:gd name="connsiteY0" fmla="*/ 0 h 1332754"/>
                  <a:gd name="connsiteX1" fmla="*/ 694612 w 694612"/>
                  <a:gd name="connsiteY1" fmla="*/ 0 h 1332754"/>
                  <a:gd name="connsiteX2" fmla="*/ 694612 w 694612"/>
                  <a:gd name="connsiteY2" fmla="*/ 1332754 h 1332754"/>
                  <a:gd name="connsiteX3" fmla="*/ 0 w 694612"/>
                  <a:gd name="connsiteY3" fmla="*/ 1332754 h 1332754"/>
                  <a:gd name="connsiteX4" fmla="*/ 0 w 694612"/>
                  <a:gd name="connsiteY4" fmla="*/ 0 h 1332754"/>
                  <a:gd name="connsiteX0" fmla="*/ 0 w 694612"/>
                  <a:gd name="connsiteY0" fmla="*/ 0 h 1332754"/>
                  <a:gd name="connsiteX1" fmla="*/ 694612 w 694612"/>
                  <a:gd name="connsiteY1" fmla="*/ 0 h 1332754"/>
                  <a:gd name="connsiteX2" fmla="*/ 694612 w 694612"/>
                  <a:gd name="connsiteY2" fmla="*/ 1332754 h 1332754"/>
                  <a:gd name="connsiteX3" fmla="*/ 80241 w 694612"/>
                  <a:gd name="connsiteY3" fmla="*/ 1032783 h 1332754"/>
                  <a:gd name="connsiteX4" fmla="*/ 0 w 694612"/>
                  <a:gd name="connsiteY4" fmla="*/ 0 h 1332754"/>
                  <a:gd name="connsiteX0" fmla="*/ 51285 w 745897"/>
                  <a:gd name="connsiteY0" fmla="*/ 0 h 1332754"/>
                  <a:gd name="connsiteX1" fmla="*/ 745897 w 745897"/>
                  <a:gd name="connsiteY1" fmla="*/ 0 h 1332754"/>
                  <a:gd name="connsiteX2" fmla="*/ 745897 w 745897"/>
                  <a:gd name="connsiteY2" fmla="*/ 1332754 h 1332754"/>
                  <a:gd name="connsiteX3" fmla="*/ 0 w 745897"/>
                  <a:gd name="connsiteY3" fmla="*/ 1272089 h 1332754"/>
                  <a:gd name="connsiteX4" fmla="*/ 51285 w 745897"/>
                  <a:gd name="connsiteY4" fmla="*/ 0 h 1332754"/>
                  <a:gd name="connsiteX0" fmla="*/ 51285 w 745897"/>
                  <a:gd name="connsiteY0" fmla="*/ 0 h 1332754"/>
                  <a:gd name="connsiteX1" fmla="*/ 745897 w 745897"/>
                  <a:gd name="connsiteY1" fmla="*/ 0 h 1332754"/>
                  <a:gd name="connsiteX2" fmla="*/ 745897 w 745897"/>
                  <a:gd name="connsiteY2" fmla="*/ 1332754 h 1332754"/>
                  <a:gd name="connsiteX3" fmla="*/ 0 w 745897"/>
                  <a:gd name="connsiteY3" fmla="*/ 1272089 h 1332754"/>
                  <a:gd name="connsiteX4" fmla="*/ 51285 w 745897"/>
                  <a:gd name="connsiteY4" fmla="*/ 0 h 1332754"/>
                  <a:gd name="connsiteX0" fmla="*/ 51285 w 764798"/>
                  <a:gd name="connsiteY0" fmla="*/ 0 h 1296756"/>
                  <a:gd name="connsiteX1" fmla="*/ 745897 w 764798"/>
                  <a:gd name="connsiteY1" fmla="*/ 0 h 1296756"/>
                  <a:gd name="connsiteX2" fmla="*/ 764798 w 764798"/>
                  <a:gd name="connsiteY2" fmla="*/ 1289856 h 1296756"/>
                  <a:gd name="connsiteX3" fmla="*/ 0 w 764798"/>
                  <a:gd name="connsiteY3" fmla="*/ 1272089 h 1296756"/>
                  <a:gd name="connsiteX4" fmla="*/ 51285 w 764798"/>
                  <a:gd name="connsiteY4" fmla="*/ 0 h 1296756"/>
                  <a:gd name="connsiteX0" fmla="*/ 51285 w 764798"/>
                  <a:gd name="connsiteY0" fmla="*/ 0 h 1325495"/>
                  <a:gd name="connsiteX1" fmla="*/ 745897 w 764798"/>
                  <a:gd name="connsiteY1" fmla="*/ 0 h 1325495"/>
                  <a:gd name="connsiteX2" fmla="*/ 764798 w 764798"/>
                  <a:gd name="connsiteY2" fmla="*/ 1289856 h 1325495"/>
                  <a:gd name="connsiteX3" fmla="*/ 0 w 764798"/>
                  <a:gd name="connsiteY3" fmla="*/ 1272089 h 1325495"/>
                  <a:gd name="connsiteX4" fmla="*/ 51285 w 764798"/>
                  <a:gd name="connsiteY4" fmla="*/ 0 h 1325495"/>
                  <a:gd name="connsiteX0" fmla="*/ 51285 w 764798"/>
                  <a:gd name="connsiteY0" fmla="*/ 27260 h 1352755"/>
                  <a:gd name="connsiteX1" fmla="*/ 708562 w 764798"/>
                  <a:gd name="connsiteY1" fmla="*/ 0 h 1352755"/>
                  <a:gd name="connsiteX2" fmla="*/ 764798 w 764798"/>
                  <a:gd name="connsiteY2" fmla="*/ 1317116 h 1352755"/>
                  <a:gd name="connsiteX3" fmla="*/ 0 w 764798"/>
                  <a:gd name="connsiteY3" fmla="*/ 1299349 h 1352755"/>
                  <a:gd name="connsiteX4" fmla="*/ 51285 w 764798"/>
                  <a:gd name="connsiteY4" fmla="*/ 27260 h 1352755"/>
                  <a:gd name="connsiteX0" fmla="*/ 145093 w 764798"/>
                  <a:gd name="connsiteY0" fmla="*/ 0 h 1370402"/>
                  <a:gd name="connsiteX1" fmla="*/ 708562 w 764798"/>
                  <a:gd name="connsiteY1" fmla="*/ 17647 h 1370402"/>
                  <a:gd name="connsiteX2" fmla="*/ 764798 w 764798"/>
                  <a:gd name="connsiteY2" fmla="*/ 1334763 h 1370402"/>
                  <a:gd name="connsiteX3" fmla="*/ 0 w 764798"/>
                  <a:gd name="connsiteY3" fmla="*/ 1316996 h 1370402"/>
                  <a:gd name="connsiteX4" fmla="*/ 145093 w 764798"/>
                  <a:gd name="connsiteY4" fmla="*/ 0 h 1370402"/>
                  <a:gd name="connsiteX0" fmla="*/ 0 w 926871"/>
                  <a:gd name="connsiteY0" fmla="*/ 0 h 1392716"/>
                  <a:gd name="connsiteX1" fmla="*/ 870635 w 926871"/>
                  <a:gd name="connsiteY1" fmla="*/ 39961 h 1392716"/>
                  <a:gd name="connsiteX2" fmla="*/ 926871 w 926871"/>
                  <a:gd name="connsiteY2" fmla="*/ 1357077 h 1392716"/>
                  <a:gd name="connsiteX3" fmla="*/ 162073 w 926871"/>
                  <a:gd name="connsiteY3" fmla="*/ 1339310 h 1392716"/>
                  <a:gd name="connsiteX4" fmla="*/ 0 w 926871"/>
                  <a:gd name="connsiteY4" fmla="*/ 0 h 1392716"/>
                  <a:gd name="connsiteX0" fmla="*/ 0 w 796309"/>
                  <a:gd name="connsiteY0" fmla="*/ 0 h 1442107"/>
                  <a:gd name="connsiteX1" fmla="*/ 740073 w 796309"/>
                  <a:gd name="connsiteY1" fmla="*/ 89352 h 1442107"/>
                  <a:gd name="connsiteX2" fmla="*/ 796309 w 796309"/>
                  <a:gd name="connsiteY2" fmla="*/ 1406468 h 1442107"/>
                  <a:gd name="connsiteX3" fmla="*/ 31511 w 796309"/>
                  <a:gd name="connsiteY3" fmla="*/ 1388701 h 1442107"/>
                  <a:gd name="connsiteX4" fmla="*/ 0 w 796309"/>
                  <a:gd name="connsiteY4" fmla="*/ 0 h 1442107"/>
                  <a:gd name="connsiteX0" fmla="*/ 0 w 796309"/>
                  <a:gd name="connsiteY0" fmla="*/ 0 h 1442107"/>
                  <a:gd name="connsiteX1" fmla="*/ 393373 w 796309"/>
                  <a:gd name="connsiteY1" fmla="*/ 140422 h 1442107"/>
                  <a:gd name="connsiteX2" fmla="*/ 740073 w 796309"/>
                  <a:gd name="connsiteY2" fmla="*/ 89352 h 1442107"/>
                  <a:gd name="connsiteX3" fmla="*/ 796309 w 796309"/>
                  <a:gd name="connsiteY3" fmla="*/ 1406468 h 1442107"/>
                  <a:gd name="connsiteX4" fmla="*/ 31511 w 796309"/>
                  <a:gd name="connsiteY4" fmla="*/ 1388701 h 1442107"/>
                  <a:gd name="connsiteX5" fmla="*/ 0 w 796309"/>
                  <a:gd name="connsiteY5" fmla="*/ 0 h 1442107"/>
                  <a:gd name="connsiteX0" fmla="*/ 0 w 796309"/>
                  <a:gd name="connsiteY0" fmla="*/ 0 h 1442107"/>
                  <a:gd name="connsiteX1" fmla="*/ 408401 w 796309"/>
                  <a:gd name="connsiteY1" fmla="*/ 128715 h 1442107"/>
                  <a:gd name="connsiteX2" fmla="*/ 740073 w 796309"/>
                  <a:gd name="connsiteY2" fmla="*/ 89352 h 1442107"/>
                  <a:gd name="connsiteX3" fmla="*/ 796309 w 796309"/>
                  <a:gd name="connsiteY3" fmla="*/ 1406468 h 1442107"/>
                  <a:gd name="connsiteX4" fmla="*/ 31511 w 796309"/>
                  <a:gd name="connsiteY4" fmla="*/ 1388701 h 1442107"/>
                  <a:gd name="connsiteX5" fmla="*/ 0 w 796309"/>
                  <a:gd name="connsiteY5" fmla="*/ 0 h 1442107"/>
                  <a:gd name="connsiteX0" fmla="*/ 0 w 778485"/>
                  <a:gd name="connsiteY0" fmla="*/ 0 h 1439893"/>
                  <a:gd name="connsiteX1" fmla="*/ 390577 w 778485"/>
                  <a:gd name="connsiteY1" fmla="*/ 126501 h 1439893"/>
                  <a:gd name="connsiteX2" fmla="*/ 722249 w 778485"/>
                  <a:gd name="connsiteY2" fmla="*/ 87138 h 1439893"/>
                  <a:gd name="connsiteX3" fmla="*/ 778485 w 778485"/>
                  <a:gd name="connsiteY3" fmla="*/ 1404254 h 1439893"/>
                  <a:gd name="connsiteX4" fmla="*/ 13687 w 778485"/>
                  <a:gd name="connsiteY4" fmla="*/ 1386487 h 1439893"/>
                  <a:gd name="connsiteX5" fmla="*/ 0 w 778485"/>
                  <a:gd name="connsiteY5" fmla="*/ 0 h 1439893"/>
                  <a:gd name="connsiteX0" fmla="*/ 0 w 778485"/>
                  <a:gd name="connsiteY0" fmla="*/ 0 h 1439893"/>
                  <a:gd name="connsiteX1" fmla="*/ 390577 w 778485"/>
                  <a:gd name="connsiteY1" fmla="*/ 126501 h 1439893"/>
                  <a:gd name="connsiteX2" fmla="*/ 722249 w 778485"/>
                  <a:gd name="connsiteY2" fmla="*/ 87138 h 1439893"/>
                  <a:gd name="connsiteX3" fmla="*/ 778485 w 778485"/>
                  <a:gd name="connsiteY3" fmla="*/ 1404254 h 1439893"/>
                  <a:gd name="connsiteX4" fmla="*/ 13687 w 778485"/>
                  <a:gd name="connsiteY4" fmla="*/ 1386487 h 1439893"/>
                  <a:gd name="connsiteX5" fmla="*/ 0 w 778485"/>
                  <a:gd name="connsiteY5" fmla="*/ 0 h 1439893"/>
                  <a:gd name="connsiteX0" fmla="*/ 71479 w 849964"/>
                  <a:gd name="connsiteY0" fmla="*/ 0 h 1439893"/>
                  <a:gd name="connsiteX1" fmla="*/ 462056 w 849964"/>
                  <a:gd name="connsiteY1" fmla="*/ 126501 h 1439893"/>
                  <a:gd name="connsiteX2" fmla="*/ 793728 w 849964"/>
                  <a:gd name="connsiteY2" fmla="*/ 87138 h 1439893"/>
                  <a:gd name="connsiteX3" fmla="*/ 849964 w 849964"/>
                  <a:gd name="connsiteY3" fmla="*/ 1404254 h 1439893"/>
                  <a:gd name="connsiteX4" fmla="*/ 85166 w 849964"/>
                  <a:gd name="connsiteY4" fmla="*/ 1386487 h 1439893"/>
                  <a:gd name="connsiteX5" fmla="*/ 0 w 849964"/>
                  <a:gd name="connsiteY5" fmla="*/ 731971 h 1439893"/>
                  <a:gd name="connsiteX6" fmla="*/ 71479 w 849964"/>
                  <a:gd name="connsiteY6" fmla="*/ 0 h 1439893"/>
                  <a:gd name="connsiteX0" fmla="*/ 71479 w 849964"/>
                  <a:gd name="connsiteY0" fmla="*/ 0 h 1439893"/>
                  <a:gd name="connsiteX1" fmla="*/ 474025 w 849964"/>
                  <a:gd name="connsiteY1" fmla="*/ 121183 h 1439893"/>
                  <a:gd name="connsiteX2" fmla="*/ 793728 w 849964"/>
                  <a:gd name="connsiteY2" fmla="*/ 87138 h 1439893"/>
                  <a:gd name="connsiteX3" fmla="*/ 849964 w 849964"/>
                  <a:gd name="connsiteY3" fmla="*/ 1404254 h 1439893"/>
                  <a:gd name="connsiteX4" fmla="*/ 85166 w 849964"/>
                  <a:gd name="connsiteY4" fmla="*/ 1386487 h 1439893"/>
                  <a:gd name="connsiteX5" fmla="*/ 0 w 849964"/>
                  <a:gd name="connsiteY5" fmla="*/ 731971 h 1439893"/>
                  <a:gd name="connsiteX6" fmla="*/ 71479 w 849964"/>
                  <a:gd name="connsiteY6" fmla="*/ 0 h 1439893"/>
                  <a:gd name="connsiteX0" fmla="*/ 71479 w 849964"/>
                  <a:gd name="connsiteY0" fmla="*/ 0 h 1439893"/>
                  <a:gd name="connsiteX1" fmla="*/ 423059 w 849964"/>
                  <a:gd name="connsiteY1" fmla="*/ 112561 h 1439893"/>
                  <a:gd name="connsiteX2" fmla="*/ 793728 w 849964"/>
                  <a:gd name="connsiteY2" fmla="*/ 87138 h 1439893"/>
                  <a:gd name="connsiteX3" fmla="*/ 849964 w 849964"/>
                  <a:gd name="connsiteY3" fmla="*/ 1404254 h 1439893"/>
                  <a:gd name="connsiteX4" fmla="*/ 85166 w 849964"/>
                  <a:gd name="connsiteY4" fmla="*/ 1386487 h 1439893"/>
                  <a:gd name="connsiteX5" fmla="*/ 0 w 849964"/>
                  <a:gd name="connsiteY5" fmla="*/ 731971 h 1439893"/>
                  <a:gd name="connsiteX6" fmla="*/ 71479 w 849964"/>
                  <a:gd name="connsiteY6" fmla="*/ 0 h 1439893"/>
                  <a:gd name="connsiteX0" fmla="*/ 84002 w 849964"/>
                  <a:gd name="connsiteY0" fmla="*/ 0 h 1449683"/>
                  <a:gd name="connsiteX1" fmla="*/ 423059 w 849964"/>
                  <a:gd name="connsiteY1" fmla="*/ 122351 h 1449683"/>
                  <a:gd name="connsiteX2" fmla="*/ 793728 w 849964"/>
                  <a:gd name="connsiteY2" fmla="*/ 96928 h 1449683"/>
                  <a:gd name="connsiteX3" fmla="*/ 849964 w 849964"/>
                  <a:gd name="connsiteY3" fmla="*/ 1414044 h 1449683"/>
                  <a:gd name="connsiteX4" fmla="*/ 85166 w 849964"/>
                  <a:gd name="connsiteY4" fmla="*/ 1396277 h 1449683"/>
                  <a:gd name="connsiteX5" fmla="*/ 0 w 849964"/>
                  <a:gd name="connsiteY5" fmla="*/ 741761 h 1449683"/>
                  <a:gd name="connsiteX6" fmla="*/ 84002 w 849964"/>
                  <a:gd name="connsiteY6" fmla="*/ 0 h 1449683"/>
                  <a:gd name="connsiteX0" fmla="*/ 94021 w 849964"/>
                  <a:gd name="connsiteY0" fmla="*/ 0 h 1457515"/>
                  <a:gd name="connsiteX1" fmla="*/ 423059 w 849964"/>
                  <a:gd name="connsiteY1" fmla="*/ 130183 h 1457515"/>
                  <a:gd name="connsiteX2" fmla="*/ 793728 w 849964"/>
                  <a:gd name="connsiteY2" fmla="*/ 104760 h 1457515"/>
                  <a:gd name="connsiteX3" fmla="*/ 849964 w 849964"/>
                  <a:gd name="connsiteY3" fmla="*/ 1421876 h 1457515"/>
                  <a:gd name="connsiteX4" fmla="*/ 85166 w 849964"/>
                  <a:gd name="connsiteY4" fmla="*/ 1404109 h 1457515"/>
                  <a:gd name="connsiteX5" fmla="*/ 0 w 849964"/>
                  <a:gd name="connsiteY5" fmla="*/ 749593 h 1457515"/>
                  <a:gd name="connsiteX6" fmla="*/ 94021 w 849964"/>
                  <a:gd name="connsiteY6" fmla="*/ 0 h 1457515"/>
                  <a:gd name="connsiteX0" fmla="*/ 94021 w 849964"/>
                  <a:gd name="connsiteY0" fmla="*/ 0 h 1457515"/>
                  <a:gd name="connsiteX1" fmla="*/ 424166 w 849964"/>
                  <a:gd name="connsiteY1" fmla="*/ 121240 h 1457515"/>
                  <a:gd name="connsiteX2" fmla="*/ 793728 w 849964"/>
                  <a:gd name="connsiteY2" fmla="*/ 104760 h 1457515"/>
                  <a:gd name="connsiteX3" fmla="*/ 849964 w 849964"/>
                  <a:gd name="connsiteY3" fmla="*/ 1421876 h 1457515"/>
                  <a:gd name="connsiteX4" fmla="*/ 85166 w 849964"/>
                  <a:gd name="connsiteY4" fmla="*/ 1404109 h 1457515"/>
                  <a:gd name="connsiteX5" fmla="*/ 0 w 849964"/>
                  <a:gd name="connsiteY5" fmla="*/ 749593 h 1457515"/>
                  <a:gd name="connsiteX6" fmla="*/ 94021 w 849964"/>
                  <a:gd name="connsiteY6" fmla="*/ 0 h 1457515"/>
                  <a:gd name="connsiteX0" fmla="*/ 94021 w 849964"/>
                  <a:gd name="connsiteY0" fmla="*/ 0 h 1454206"/>
                  <a:gd name="connsiteX1" fmla="*/ 424166 w 849964"/>
                  <a:gd name="connsiteY1" fmla="*/ 121240 h 1454206"/>
                  <a:gd name="connsiteX2" fmla="*/ 793728 w 849964"/>
                  <a:gd name="connsiteY2" fmla="*/ 104760 h 1454206"/>
                  <a:gd name="connsiteX3" fmla="*/ 849964 w 849964"/>
                  <a:gd name="connsiteY3" fmla="*/ 1421876 h 1454206"/>
                  <a:gd name="connsiteX4" fmla="*/ 81818 w 849964"/>
                  <a:gd name="connsiteY4" fmla="*/ 1394610 h 1454206"/>
                  <a:gd name="connsiteX5" fmla="*/ 0 w 849964"/>
                  <a:gd name="connsiteY5" fmla="*/ 749593 h 1454206"/>
                  <a:gd name="connsiteX6" fmla="*/ 94021 w 849964"/>
                  <a:gd name="connsiteY6" fmla="*/ 0 h 1454206"/>
                  <a:gd name="connsiteX0" fmla="*/ 94021 w 851624"/>
                  <a:gd name="connsiteY0" fmla="*/ 0 h 1445611"/>
                  <a:gd name="connsiteX1" fmla="*/ 424166 w 851624"/>
                  <a:gd name="connsiteY1" fmla="*/ 121240 h 1445611"/>
                  <a:gd name="connsiteX2" fmla="*/ 793728 w 851624"/>
                  <a:gd name="connsiteY2" fmla="*/ 104760 h 1445611"/>
                  <a:gd name="connsiteX3" fmla="*/ 851624 w 851624"/>
                  <a:gd name="connsiteY3" fmla="*/ 1408462 h 1445611"/>
                  <a:gd name="connsiteX4" fmla="*/ 81818 w 851624"/>
                  <a:gd name="connsiteY4" fmla="*/ 1394610 h 1445611"/>
                  <a:gd name="connsiteX5" fmla="*/ 0 w 851624"/>
                  <a:gd name="connsiteY5" fmla="*/ 749593 h 1445611"/>
                  <a:gd name="connsiteX6" fmla="*/ 94021 w 851624"/>
                  <a:gd name="connsiteY6" fmla="*/ 0 h 1445611"/>
                  <a:gd name="connsiteX0" fmla="*/ 94021 w 851624"/>
                  <a:gd name="connsiteY0" fmla="*/ 0 h 1448629"/>
                  <a:gd name="connsiteX1" fmla="*/ 424166 w 851624"/>
                  <a:gd name="connsiteY1" fmla="*/ 121240 h 1448629"/>
                  <a:gd name="connsiteX2" fmla="*/ 793728 w 851624"/>
                  <a:gd name="connsiteY2" fmla="*/ 104760 h 1448629"/>
                  <a:gd name="connsiteX3" fmla="*/ 851624 w 851624"/>
                  <a:gd name="connsiteY3" fmla="*/ 1408462 h 1448629"/>
                  <a:gd name="connsiteX4" fmla="*/ 81818 w 851624"/>
                  <a:gd name="connsiteY4" fmla="*/ 1394610 h 1448629"/>
                  <a:gd name="connsiteX5" fmla="*/ 0 w 851624"/>
                  <a:gd name="connsiteY5" fmla="*/ 749593 h 1448629"/>
                  <a:gd name="connsiteX6" fmla="*/ 94021 w 851624"/>
                  <a:gd name="connsiteY6" fmla="*/ 0 h 1448629"/>
                  <a:gd name="connsiteX0" fmla="*/ 94021 w 851624"/>
                  <a:gd name="connsiteY0" fmla="*/ 0 h 1448629"/>
                  <a:gd name="connsiteX1" fmla="*/ 424166 w 851624"/>
                  <a:gd name="connsiteY1" fmla="*/ 121240 h 1448629"/>
                  <a:gd name="connsiteX2" fmla="*/ 573441 w 851624"/>
                  <a:gd name="connsiteY2" fmla="*/ 136850 h 1448629"/>
                  <a:gd name="connsiteX3" fmla="*/ 793728 w 851624"/>
                  <a:gd name="connsiteY3" fmla="*/ 104760 h 1448629"/>
                  <a:gd name="connsiteX4" fmla="*/ 851624 w 851624"/>
                  <a:gd name="connsiteY4" fmla="*/ 1408462 h 1448629"/>
                  <a:gd name="connsiteX5" fmla="*/ 81818 w 851624"/>
                  <a:gd name="connsiteY5" fmla="*/ 1394610 h 1448629"/>
                  <a:gd name="connsiteX6" fmla="*/ 0 w 851624"/>
                  <a:gd name="connsiteY6" fmla="*/ 749593 h 1448629"/>
                  <a:gd name="connsiteX7" fmla="*/ 94021 w 851624"/>
                  <a:gd name="connsiteY7" fmla="*/ 0 h 14486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51624" h="1448629">
                    <a:moveTo>
                      <a:pt x="94021" y="0"/>
                    </a:moveTo>
                    <a:cubicBezTo>
                      <a:pt x="106506" y="30564"/>
                      <a:pt x="294458" y="105527"/>
                      <a:pt x="424166" y="121240"/>
                    </a:cubicBezTo>
                    <a:cubicBezTo>
                      <a:pt x="471041" y="119274"/>
                      <a:pt x="526566" y="138816"/>
                      <a:pt x="573441" y="136850"/>
                    </a:cubicBezTo>
                    <a:lnTo>
                      <a:pt x="793728" y="104760"/>
                    </a:lnTo>
                    <a:lnTo>
                      <a:pt x="851624" y="1408462"/>
                    </a:lnTo>
                    <a:cubicBezTo>
                      <a:pt x="484428" y="1468532"/>
                      <a:pt x="467490" y="1459033"/>
                      <a:pt x="81818" y="1394610"/>
                    </a:cubicBezTo>
                    <a:cubicBezTo>
                      <a:pt x="79145" y="1181894"/>
                      <a:pt x="2673" y="962309"/>
                      <a:pt x="0" y="749593"/>
                    </a:cubicBezTo>
                    <a:lnTo>
                      <a:pt x="94021" y="0"/>
                    </a:lnTo>
                    <a:close/>
                  </a:path>
                </a:pathLst>
              </a:custGeom>
              <a:solidFill>
                <a:srgbClr val="54A83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5" name="Rectangle 4"/>
              <p:cNvSpPr/>
              <p:nvPr/>
            </p:nvSpPr>
            <p:spPr>
              <a:xfrm rot="2275202">
                <a:off x="7513272" y="4276849"/>
                <a:ext cx="851624" cy="1443658"/>
              </a:xfrm>
              <a:custGeom>
                <a:avLst/>
                <a:gdLst>
                  <a:gd name="connsiteX0" fmla="*/ 0 w 694612"/>
                  <a:gd name="connsiteY0" fmla="*/ 0 h 1332754"/>
                  <a:gd name="connsiteX1" fmla="*/ 694612 w 694612"/>
                  <a:gd name="connsiteY1" fmla="*/ 0 h 1332754"/>
                  <a:gd name="connsiteX2" fmla="*/ 694612 w 694612"/>
                  <a:gd name="connsiteY2" fmla="*/ 1332754 h 1332754"/>
                  <a:gd name="connsiteX3" fmla="*/ 0 w 694612"/>
                  <a:gd name="connsiteY3" fmla="*/ 1332754 h 1332754"/>
                  <a:gd name="connsiteX4" fmla="*/ 0 w 694612"/>
                  <a:gd name="connsiteY4" fmla="*/ 0 h 1332754"/>
                  <a:gd name="connsiteX0" fmla="*/ 0 w 694612"/>
                  <a:gd name="connsiteY0" fmla="*/ 0 h 1332754"/>
                  <a:gd name="connsiteX1" fmla="*/ 694612 w 694612"/>
                  <a:gd name="connsiteY1" fmla="*/ 0 h 1332754"/>
                  <a:gd name="connsiteX2" fmla="*/ 694612 w 694612"/>
                  <a:gd name="connsiteY2" fmla="*/ 1332754 h 1332754"/>
                  <a:gd name="connsiteX3" fmla="*/ 80241 w 694612"/>
                  <a:gd name="connsiteY3" fmla="*/ 1032783 h 1332754"/>
                  <a:gd name="connsiteX4" fmla="*/ 0 w 694612"/>
                  <a:gd name="connsiteY4" fmla="*/ 0 h 1332754"/>
                  <a:gd name="connsiteX0" fmla="*/ 51285 w 745897"/>
                  <a:gd name="connsiteY0" fmla="*/ 0 h 1332754"/>
                  <a:gd name="connsiteX1" fmla="*/ 745897 w 745897"/>
                  <a:gd name="connsiteY1" fmla="*/ 0 h 1332754"/>
                  <a:gd name="connsiteX2" fmla="*/ 745897 w 745897"/>
                  <a:gd name="connsiteY2" fmla="*/ 1332754 h 1332754"/>
                  <a:gd name="connsiteX3" fmla="*/ 0 w 745897"/>
                  <a:gd name="connsiteY3" fmla="*/ 1272089 h 1332754"/>
                  <a:gd name="connsiteX4" fmla="*/ 51285 w 745897"/>
                  <a:gd name="connsiteY4" fmla="*/ 0 h 1332754"/>
                  <a:gd name="connsiteX0" fmla="*/ 51285 w 745897"/>
                  <a:gd name="connsiteY0" fmla="*/ 0 h 1332754"/>
                  <a:gd name="connsiteX1" fmla="*/ 745897 w 745897"/>
                  <a:gd name="connsiteY1" fmla="*/ 0 h 1332754"/>
                  <a:gd name="connsiteX2" fmla="*/ 745897 w 745897"/>
                  <a:gd name="connsiteY2" fmla="*/ 1332754 h 1332754"/>
                  <a:gd name="connsiteX3" fmla="*/ 0 w 745897"/>
                  <a:gd name="connsiteY3" fmla="*/ 1272089 h 1332754"/>
                  <a:gd name="connsiteX4" fmla="*/ 51285 w 745897"/>
                  <a:gd name="connsiteY4" fmla="*/ 0 h 1332754"/>
                  <a:gd name="connsiteX0" fmla="*/ 51285 w 764798"/>
                  <a:gd name="connsiteY0" fmla="*/ 0 h 1296756"/>
                  <a:gd name="connsiteX1" fmla="*/ 745897 w 764798"/>
                  <a:gd name="connsiteY1" fmla="*/ 0 h 1296756"/>
                  <a:gd name="connsiteX2" fmla="*/ 764798 w 764798"/>
                  <a:gd name="connsiteY2" fmla="*/ 1289856 h 1296756"/>
                  <a:gd name="connsiteX3" fmla="*/ 0 w 764798"/>
                  <a:gd name="connsiteY3" fmla="*/ 1272089 h 1296756"/>
                  <a:gd name="connsiteX4" fmla="*/ 51285 w 764798"/>
                  <a:gd name="connsiteY4" fmla="*/ 0 h 1296756"/>
                  <a:gd name="connsiteX0" fmla="*/ 51285 w 764798"/>
                  <a:gd name="connsiteY0" fmla="*/ 0 h 1325495"/>
                  <a:gd name="connsiteX1" fmla="*/ 745897 w 764798"/>
                  <a:gd name="connsiteY1" fmla="*/ 0 h 1325495"/>
                  <a:gd name="connsiteX2" fmla="*/ 764798 w 764798"/>
                  <a:gd name="connsiteY2" fmla="*/ 1289856 h 1325495"/>
                  <a:gd name="connsiteX3" fmla="*/ 0 w 764798"/>
                  <a:gd name="connsiteY3" fmla="*/ 1272089 h 1325495"/>
                  <a:gd name="connsiteX4" fmla="*/ 51285 w 764798"/>
                  <a:gd name="connsiteY4" fmla="*/ 0 h 1325495"/>
                  <a:gd name="connsiteX0" fmla="*/ 51285 w 764798"/>
                  <a:gd name="connsiteY0" fmla="*/ 27260 h 1352755"/>
                  <a:gd name="connsiteX1" fmla="*/ 708562 w 764798"/>
                  <a:gd name="connsiteY1" fmla="*/ 0 h 1352755"/>
                  <a:gd name="connsiteX2" fmla="*/ 764798 w 764798"/>
                  <a:gd name="connsiteY2" fmla="*/ 1317116 h 1352755"/>
                  <a:gd name="connsiteX3" fmla="*/ 0 w 764798"/>
                  <a:gd name="connsiteY3" fmla="*/ 1299349 h 1352755"/>
                  <a:gd name="connsiteX4" fmla="*/ 51285 w 764798"/>
                  <a:gd name="connsiteY4" fmla="*/ 27260 h 1352755"/>
                  <a:gd name="connsiteX0" fmla="*/ 145093 w 764798"/>
                  <a:gd name="connsiteY0" fmla="*/ 0 h 1370402"/>
                  <a:gd name="connsiteX1" fmla="*/ 708562 w 764798"/>
                  <a:gd name="connsiteY1" fmla="*/ 17647 h 1370402"/>
                  <a:gd name="connsiteX2" fmla="*/ 764798 w 764798"/>
                  <a:gd name="connsiteY2" fmla="*/ 1334763 h 1370402"/>
                  <a:gd name="connsiteX3" fmla="*/ 0 w 764798"/>
                  <a:gd name="connsiteY3" fmla="*/ 1316996 h 1370402"/>
                  <a:gd name="connsiteX4" fmla="*/ 145093 w 764798"/>
                  <a:gd name="connsiteY4" fmla="*/ 0 h 1370402"/>
                  <a:gd name="connsiteX0" fmla="*/ 0 w 926871"/>
                  <a:gd name="connsiteY0" fmla="*/ 0 h 1392716"/>
                  <a:gd name="connsiteX1" fmla="*/ 870635 w 926871"/>
                  <a:gd name="connsiteY1" fmla="*/ 39961 h 1392716"/>
                  <a:gd name="connsiteX2" fmla="*/ 926871 w 926871"/>
                  <a:gd name="connsiteY2" fmla="*/ 1357077 h 1392716"/>
                  <a:gd name="connsiteX3" fmla="*/ 162073 w 926871"/>
                  <a:gd name="connsiteY3" fmla="*/ 1339310 h 1392716"/>
                  <a:gd name="connsiteX4" fmla="*/ 0 w 926871"/>
                  <a:gd name="connsiteY4" fmla="*/ 0 h 1392716"/>
                  <a:gd name="connsiteX0" fmla="*/ 0 w 796309"/>
                  <a:gd name="connsiteY0" fmla="*/ 0 h 1442107"/>
                  <a:gd name="connsiteX1" fmla="*/ 740073 w 796309"/>
                  <a:gd name="connsiteY1" fmla="*/ 89352 h 1442107"/>
                  <a:gd name="connsiteX2" fmla="*/ 796309 w 796309"/>
                  <a:gd name="connsiteY2" fmla="*/ 1406468 h 1442107"/>
                  <a:gd name="connsiteX3" fmla="*/ 31511 w 796309"/>
                  <a:gd name="connsiteY3" fmla="*/ 1388701 h 1442107"/>
                  <a:gd name="connsiteX4" fmla="*/ 0 w 796309"/>
                  <a:gd name="connsiteY4" fmla="*/ 0 h 1442107"/>
                  <a:gd name="connsiteX0" fmla="*/ 0 w 796309"/>
                  <a:gd name="connsiteY0" fmla="*/ 0 h 1442107"/>
                  <a:gd name="connsiteX1" fmla="*/ 393373 w 796309"/>
                  <a:gd name="connsiteY1" fmla="*/ 140422 h 1442107"/>
                  <a:gd name="connsiteX2" fmla="*/ 740073 w 796309"/>
                  <a:gd name="connsiteY2" fmla="*/ 89352 h 1442107"/>
                  <a:gd name="connsiteX3" fmla="*/ 796309 w 796309"/>
                  <a:gd name="connsiteY3" fmla="*/ 1406468 h 1442107"/>
                  <a:gd name="connsiteX4" fmla="*/ 31511 w 796309"/>
                  <a:gd name="connsiteY4" fmla="*/ 1388701 h 1442107"/>
                  <a:gd name="connsiteX5" fmla="*/ 0 w 796309"/>
                  <a:gd name="connsiteY5" fmla="*/ 0 h 1442107"/>
                  <a:gd name="connsiteX0" fmla="*/ 0 w 796309"/>
                  <a:gd name="connsiteY0" fmla="*/ 0 h 1442107"/>
                  <a:gd name="connsiteX1" fmla="*/ 408401 w 796309"/>
                  <a:gd name="connsiteY1" fmla="*/ 128715 h 1442107"/>
                  <a:gd name="connsiteX2" fmla="*/ 740073 w 796309"/>
                  <a:gd name="connsiteY2" fmla="*/ 89352 h 1442107"/>
                  <a:gd name="connsiteX3" fmla="*/ 796309 w 796309"/>
                  <a:gd name="connsiteY3" fmla="*/ 1406468 h 1442107"/>
                  <a:gd name="connsiteX4" fmla="*/ 31511 w 796309"/>
                  <a:gd name="connsiteY4" fmla="*/ 1388701 h 1442107"/>
                  <a:gd name="connsiteX5" fmla="*/ 0 w 796309"/>
                  <a:gd name="connsiteY5" fmla="*/ 0 h 1442107"/>
                  <a:gd name="connsiteX0" fmla="*/ 0 w 778485"/>
                  <a:gd name="connsiteY0" fmla="*/ 0 h 1439893"/>
                  <a:gd name="connsiteX1" fmla="*/ 390577 w 778485"/>
                  <a:gd name="connsiteY1" fmla="*/ 126501 h 1439893"/>
                  <a:gd name="connsiteX2" fmla="*/ 722249 w 778485"/>
                  <a:gd name="connsiteY2" fmla="*/ 87138 h 1439893"/>
                  <a:gd name="connsiteX3" fmla="*/ 778485 w 778485"/>
                  <a:gd name="connsiteY3" fmla="*/ 1404254 h 1439893"/>
                  <a:gd name="connsiteX4" fmla="*/ 13687 w 778485"/>
                  <a:gd name="connsiteY4" fmla="*/ 1386487 h 1439893"/>
                  <a:gd name="connsiteX5" fmla="*/ 0 w 778485"/>
                  <a:gd name="connsiteY5" fmla="*/ 0 h 1439893"/>
                  <a:gd name="connsiteX0" fmla="*/ 0 w 778485"/>
                  <a:gd name="connsiteY0" fmla="*/ 0 h 1439893"/>
                  <a:gd name="connsiteX1" fmla="*/ 390577 w 778485"/>
                  <a:gd name="connsiteY1" fmla="*/ 126501 h 1439893"/>
                  <a:gd name="connsiteX2" fmla="*/ 722249 w 778485"/>
                  <a:gd name="connsiteY2" fmla="*/ 87138 h 1439893"/>
                  <a:gd name="connsiteX3" fmla="*/ 778485 w 778485"/>
                  <a:gd name="connsiteY3" fmla="*/ 1404254 h 1439893"/>
                  <a:gd name="connsiteX4" fmla="*/ 13687 w 778485"/>
                  <a:gd name="connsiteY4" fmla="*/ 1386487 h 1439893"/>
                  <a:gd name="connsiteX5" fmla="*/ 0 w 778485"/>
                  <a:gd name="connsiteY5" fmla="*/ 0 h 1439893"/>
                  <a:gd name="connsiteX0" fmla="*/ 71479 w 849964"/>
                  <a:gd name="connsiteY0" fmla="*/ 0 h 1439893"/>
                  <a:gd name="connsiteX1" fmla="*/ 462056 w 849964"/>
                  <a:gd name="connsiteY1" fmla="*/ 126501 h 1439893"/>
                  <a:gd name="connsiteX2" fmla="*/ 793728 w 849964"/>
                  <a:gd name="connsiteY2" fmla="*/ 87138 h 1439893"/>
                  <a:gd name="connsiteX3" fmla="*/ 849964 w 849964"/>
                  <a:gd name="connsiteY3" fmla="*/ 1404254 h 1439893"/>
                  <a:gd name="connsiteX4" fmla="*/ 85166 w 849964"/>
                  <a:gd name="connsiteY4" fmla="*/ 1386487 h 1439893"/>
                  <a:gd name="connsiteX5" fmla="*/ 0 w 849964"/>
                  <a:gd name="connsiteY5" fmla="*/ 731971 h 1439893"/>
                  <a:gd name="connsiteX6" fmla="*/ 71479 w 849964"/>
                  <a:gd name="connsiteY6" fmla="*/ 0 h 1439893"/>
                  <a:gd name="connsiteX0" fmla="*/ 71479 w 849964"/>
                  <a:gd name="connsiteY0" fmla="*/ 0 h 1439893"/>
                  <a:gd name="connsiteX1" fmla="*/ 474025 w 849964"/>
                  <a:gd name="connsiteY1" fmla="*/ 121183 h 1439893"/>
                  <a:gd name="connsiteX2" fmla="*/ 793728 w 849964"/>
                  <a:gd name="connsiteY2" fmla="*/ 87138 h 1439893"/>
                  <a:gd name="connsiteX3" fmla="*/ 849964 w 849964"/>
                  <a:gd name="connsiteY3" fmla="*/ 1404254 h 1439893"/>
                  <a:gd name="connsiteX4" fmla="*/ 85166 w 849964"/>
                  <a:gd name="connsiteY4" fmla="*/ 1386487 h 1439893"/>
                  <a:gd name="connsiteX5" fmla="*/ 0 w 849964"/>
                  <a:gd name="connsiteY5" fmla="*/ 731971 h 1439893"/>
                  <a:gd name="connsiteX6" fmla="*/ 71479 w 849964"/>
                  <a:gd name="connsiteY6" fmla="*/ 0 h 1439893"/>
                  <a:gd name="connsiteX0" fmla="*/ 71479 w 849964"/>
                  <a:gd name="connsiteY0" fmla="*/ 0 h 1439893"/>
                  <a:gd name="connsiteX1" fmla="*/ 423059 w 849964"/>
                  <a:gd name="connsiteY1" fmla="*/ 112561 h 1439893"/>
                  <a:gd name="connsiteX2" fmla="*/ 793728 w 849964"/>
                  <a:gd name="connsiteY2" fmla="*/ 87138 h 1439893"/>
                  <a:gd name="connsiteX3" fmla="*/ 849964 w 849964"/>
                  <a:gd name="connsiteY3" fmla="*/ 1404254 h 1439893"/>
                  <a:gd name="connsiteX4" fmla="*/ 85166 w 849964"/>
                  <a:gd name="connsiteY4" fmla="*/ 1386487 h 1439893"/>
                  <a:gd name="connsiteX5" fmla="*/ 0 w 849964"/>
                  <a:gd name="connsiteY5" fmla="*/ 731971 h 1439893"/>
                  <a:gd name="connsiteX6" fmla="*/ 71479 w 849964"/>
                  <a:gd name="connsiteY6" fmla="*/ 0 h 1439893"/>
                  <a:gd name="connsiteX0" fmla="*/ 84002 w 849964"/>
                  <a:gd name="connsiteY0" fmla="*/ 0 h 1449683"/>
                  <a:gd name="connsiteX1" fmla="*/ 423059 w 849964"/>
                  <a:gd name="connsiteY1" fmla="*/ 122351 h 1449683"/>
                  <a:gd name="connsiteX2" fmla="*/ 793728 w 849964"/>
                  <a:gd name="connsiteY2" fmla="*/ 96928 h 1449683"/>
                  <a:gd name="connsiteX3" fmla="*/ 849964 w 849964"/>
                  <a:gd name="connsiteY3" fmla="*/ 1414044 h 1449683"/>
                  <a:gd name="connsiteX4" fmla="*/ 85166 w 849964"/>
                  <a:gd name="connsiteY4" fmla="*/ 1396277 h 1449683"/>
                  <a:gd name="connsiteX5" fmla="*/ 0 w 849964"/>
                  <a:gd name="connsiteY5" fmla="*/ 741761 h 1449683"/>
                  <a:gd name="connsiteX6" fmla="*/ 84002 w 849964"/>
                  <a:gd name="connsiteY6" fmla="*/ 0 h 1449683"/>
                  <a:gd name="connsiteX0" fmla="*/ 94021 w 849964"/>
                  <a:gd name="connsiteY0" fmla="*/ 0 h 1457515"/>
                  <a:gd name="connsiteX1" fmla="*/ 423059 w 849964"/>
                  <a:gd name="connsiteY1" fmla="*/ 130183 h 1457515"/>
                  <a:gd name="connsiteX2" fmla="*/ 793728 w 849964"/>
                  <a:gd name="connsiteY2" fmla="*/ 104760 h 1457515"/>
                  <a:gd name="connsiteX3" fmla="*/ 849964 w 849964"/>
                  <a:gd name="connsiteY3" fmla="*/ 1421876 h 1457515"/>
                  <a:gd name="connsiteX4" fmla="*/ 85166 w 849964"/>
                  <a:gd name="connsiteY4" fmla="*/ 1404109 h 1457515"/>
                  <a:gd name="connsiteX5" fmla="*/ 0 w 849964"/>
                  <a:gd name="connsiteY5" fmla="*/ 749593 h 1457515"/>
                  <a:gd name="connsiteX6" fmla="*/ 94021 w 849964"/>
                  <a:gd name="connsiteY6" fmla="*/ 0 h 1457515"/>
                  <a:gd name="connsiteX0" fmla="*/ 94021 w 849964"/>
                  <a:gd name="connsiteY0" fmla="*/ 0 h 1457515"/>
                  <a:gd name="connsiteX1" fmla="*/ 424166 w 849964"/>
                  <a:gd name="connsiteY1" fmla="*/ 121240 h 1457515"/>
                  <a:gd name="connsiteX2" fmla="*/ 793728 w 849964"/>
                  <a:gd name="connsiteY2" fmla="*/ 104760 h 1457515"/>
                  <a:gd name="connsiteX3" fmla="*/ 849964 w 849964"/>
                  <a:gd name="connsiteY3" fmla="*/ 1421876 h 1457515"/>
                  <a:gd name="connsiteX4" fmla="*/ 85166 w 849964"/>
                  <a:gd name="connsiteY4" fmla="*/ 1404109 h 1457515"/>
                  <a:gd name="connsiteX5" fmla="*/ 0 w 849964"/>
                  <a:gd name="connsiteY5" fmla="*/ 749593 h 1457515"/>
                  <a:gd name="connsiteX6" fmla="*/ 94021 w 849964"/>
                  <a:gd name="connsiteY6" fmla="*/ 0 h 1457515"/>
                  <a:gd name="connsiteX0" fmla="*/ 94021 w 849964"/>
                  <a:gd name="connsiteY0" fmla="*/ 0 h 1454206"/>
                  <a:gd name="connsiteX1" fmla="*/ 424166 w 849964"/>
                  <a:gd name="connsiteY1" fmla="*/ 121240 h 1454206"/>
                  <a:gd name="connsiteX2" fmla="*/ 793728 w 849964"/>
                  <a:gd name="connsiteY2" fmla="*/ 104760 h 1454206"/>
                  <a:gd name="connsiteX3" fmla="*/ 849964 w 849964"/>
                  <a:gd name="connsiteY3" fmla="*/ 1421876 h 1454206"/>
                  <a:gd name="connsiteX4" fmla="*/ 81818 w 849964"/>
                  <a:gd name="connsiteY4" fmla="*/ 1394610 h 1454206"/>
                  <a:gd name="connsiteX5" fmla="*/ 0 w 849964"/>
                  <a:gd name="connsiteY5" fmla="*/ 749593 h 1454206"/>
                  <a:gd name="connsiteX6" fmla="*/ 94021 w 849964"/>
                  <a:gd name="connsiteY6" fmla="*/ 0 h 1454206"/>
                  <a:gd name="connsiteX0" fmla="*/ 94021 w 851624"/>
                  <a:gd name="connsiteY0" fmla="*/ 0 h 1445611"/>
                  <a:gd name="connsiteX1" fmla="*/ 424166 w 851624"/>
                  <a:gd name="connsiteY1" fmla="*/ 121240 h 1445611"/>
                  <a:gd name="connsiteX2" fmla="*/ 793728 w 851624"/>
                  <a:gd name="connsiteY2" fmla="*/ 104760 h 1445611"/>
                  <a:gd name="connsiteX3" fmla="*/ 851624 w 851624"/>
                  <a:gd name="connsiteY3" fmla="*/ 1408462 h 1445611"/>
                  <a:gd name="connsiteX4" fmla="*/ 81818 w 851624"/>
                  <a:gd name="connsiteY4" fmla="*/ 1394610 h 1445611"/>
                  <a:gd name="connsiteX5" fmla="*/ 0 w 851624"/>
                  <a:gd name="connsiteY5" fmla="*/ 749593 h 1445611"/>
                  <a:gd name="connsiteX6" fmla="*/ 94021 w 851624"/>
                  <a:gd name="connsiteY6" fmla="*/ 0 h 1445611"/>
                  <a:gd name="connsiteX0" fmla="*/ 94021 w 851624"/>
                  <a:gd name="connsiteY0" fmla="*/ 0 h 1448629"/>
                  <a:gd name="connsiteX1" fmla="*/ 424166 w 851624"/>
                  <a:gd name="connsiteY1" fmla="*/ 121240 h 1448629"/>
                  <a:gd name="connsiteX2" fmla="*/ 793728 w 851624"/>
                  <a:gd name="connsiteY2" fmla="*/ 104760 h 1448629"/>
                  <a:gd name="connsiteX3" fmla="*/ 851624 w 851624"/>
                  <a:gd name="connsiteY3" fmla="*/ 1408462 h 1448629"/>
                  <a:gd name="connsiteX4" fmla="*/ 81818 w 851624"/>
                  <a:gd name="connsiteY4" fmla="*/ 1394610 h 1448629"/>
                  <a:gd name="connsiteX5" fmla="*/ 0 w 851624"/>
                  <a:gd name="connsiteY5" fmla="*/ 749593 h 1448629"/>
                  <a:gd name="connsiteX6" fmla="*/ 94021 w 851624"/>
                  <a:gd name="connsiteY6" fmla="*/ 0 h 1448629"/>
                  <a:gd name="connsiteX0" fmla="*/ 94021 w 851624"/>
                  <a:gd name="connsiteY0" fmla="*/ 0 h 1448629"/>
                  <a:gd name="connsiteX1" fmla="*/ 424166 w 851624"/>
                  <a:gd name="connsiteY1" fmla="*/ 121240 h 1448629"/>
                  <a:gd name="connsiteX2" fmla="*/ 573441 w 851624"/>
                  <a:gd name="connsiteY2" fmla="*/ 136850 h 1448629"/>
                  <a:gd name="connsiteX3" fmla="*/ 793728 w 851624"/>
                  <a:gd name="connsiteY3" fmla="*/ 104760 h 1448629"/>
                  <a:gd name="connsiteX4" fmla="*/ 851624 w 851624"/>
                  <a:gd name="connsiteY4" fmla="*/ 1408462 h 1448629"/>
                  <a:gd name="connsiteX5" fmla="*/ 81818 w 851624"/>
                  <a:gd name="connsiteY5" fmla="*/ 1394610 h 1448629"/>
                  <a:gd name="connsiteX6" fmla="*/ 0 w 851624"/>
                  <a:gd name="connsiteY6" fmla="*/ 749593 h 1448629"/>
                  <a:gd name="connsiteX7" fmla="*/ 94021 w 851624"/>
                  <a:gd name="connsiteY7" fmla="*/ 0 h 14486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51624" h="1448629">
                    <a:moveTo>
                      <a:pt x="94021" y="0"/>
                    </a:moveTo>
                    <a:cubicBezTo>
                      <a:pt x="106506" y="30564"/>
                      <a:pt x="294458" y="105527"/>
                      <a:pt x="424166" y="121240"/>
                    </a:cubicBezTo>
                    <a:cubicBezTo>
                      <a:pt x="471041" y="119274"/>
                      <a:pt x="526566" y="138816"/>
                      <a:pt x="573441" y="136850"/>
                    </a:cubicBezTo>
                    <a:lnTo>
                      <a:pt x="793728" y="104760"/>
                    </a:lnTo>
                    <a:lnTo>
                      <a:pt x="851624" y="1408462"/>
                    </a:lnTo>
                    <a:cubicBezTo>
                      <a:pt x="484428" y="1468532"/>
                      <a:pt x="467490" y="1459033"/>
                      <a:pt x="81818" y="1394610"/>
                    </a:cubicBezTo>
                    <a:cubicBezTo>
                      <a:pt x="79145" y="1181894"/>
                      <a:pt x="2673" y="962309"/>
                      <a:pt x="0" y="749593"/>
                    </a:cubicBezTo>
                    <a:lnTo>
                      <a:pt x="94021" y="0"/>
                    </a:lnTo>
                    <a:close/>
                  </a:path>
                </a:pathLst>
              </a:custGeom>
              <a:solidFill>
                <a:srgbClr val="54A83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grpSp>
            <p:nvGrpSpPr>
              <p:cNvPr id="110" name="Group 109">
                <a:extLst>
                  <a:ext uri="{FF2B5EF4-FFF2-40B4-BE49-F238E27FC236}">
                    <a16:creationId xmlns:a16="http://schemas.microsoft.com/office/drawing/2014/main" id="{4DA1AADE-E8A9-8F4C-89B9-12FD21D657C3}"/>
                  </a:ext>
                </a:extLst>
              </p:cNvPr>
              <p:cNvGrpSpPr/>
              <p:nvPr/>
            </p:nvGrpSpPr>
            <p:grpSpPr>
              <a:xfrm>
                <a:off x="8020304" y="1822316"/>
                <a:ext cx="3330404" cy="4061191"/>
                <a:chOff x="2403817" y="1741085"/>
                <a:chExt cx="3330404" cy="4061191"/>
              </a:xfrm>
            </p:grpSpPr>
            <p:sp>
              <p:nvSpPr>
                <p:cNvPr id="129" name="Freeform 128">
                  <a:extLst>
                    <a:ext uri="{FF2B5EF4-FFF2-40B4-BE49-F238E27FC236}">
                      <a16:creationId xmlns:a16="http://schemas.microsoft.com/office/drawing/2014/main" id="{0BCB6B77-9411-6548-AFE7-E9174E4199C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800000">
                  <a:off x="3797185" y="2361383"/>
                  <a:ext cx="1937036" cy="2820595"/>
                </a:xfrm>
                <a:custGeom>
                  <a:avLst/>
                  <a:gdLst>
                    <a:gd name="T0" fmla="*/ 41 w 125"/>
                    <a:gd name="T1" fmla="*/ 140 h 182"/>
                    <a:gd name="T2" fmla="*/ 83 w 125"/>
                    <a:gd name="T3" fmla="*/ 182 h 182"/>
                    <a:gd name="T4" fmla="*/ 125 w 125"/>
                    <a:gd name="T5" fmla="*/ 140 h 182"/>
                    <a:gd name="T6" fmla="*/ 10 w 125"/>
                    <a:gd name="T7" fmla="*/ 0 h 182"/>
                    <a:gd name="T8" fmla="*/ 31 w 125"/>
                    <a:gd name="T9" fmla="*/ 40 h 182"/>
                    <a:gd name="T10" fmla="*/ 0 w 125"/>
                    <a:gd name="T11" fmla="*/ 84 h 182"/>
                    <a:gd name="T12" fmla="*/ 41 w 125"/>
                    <a:gd name="T13" fmla="*/ 140 h 1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25" h="182">
                      <a:moveTo>
                        <a:pt x="41" y="140"/>
                      </a:moveTo>
                      <a:cubicBezTo>
                        <a:pt x="41" y="163"/>
                        <a:pt x="60" y="182"/>
                        <a:pt x="83" y="182"/>
                      </a:cubicBezTo>
                      <a:cubicBezTo>
                        <a:pt x="106" y="182"/>
                        <a:pt x="125" y="163"/>
                        <a:pt x="125" y="140"/>
                      </a:cubicBezTo>
                      <a:cubicBezTo>
                        <a:pt x="125" y="71"/>
                        <a:pt x="75" y="13"/>
                        <a:pt x="10" y="0"/>
                      </a:cubicBezTo>
                      <a:cubicBezTo>
                        <a:pt x="22" y="9"/>
                        <a:pt x="31" y="23"/>
                        <a:pt x="31" y="40"/>
                      </a:cubicBezTo>
                      <a:cubicBezTo>
                        <a:pt x="31" y="60"/>
                        <a:pt x="18" y="78"/>
                        <a:pt x="0" y="84"/>
                      </a:cubicBezTo>
                      <a:cubicBezTo>
                        <a:pt x="24" y="92"/>
                        <a:pt x="41" y="114"/>
                        <a:pt x="41" y="140"/>
                      </a:cubicBezTo>
                      <a:close/>
                    </a:path>
                  </a:pathLst>
                </a:custGeom>
                <a:solidFill>
                  <a:srgbClr val="54A838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/>
                </a:p>
              </p:txBody>
            </p:sp>
            <p:sp>
              <p:nvSpPr>
                <p:cNvPr id="113" name="Rectangle 112">
                  <a:extLst>
                    <a:ext uri="{FF2B5EF4-FFF2-40B4-BE49-F238E27FC236}">
                      <a16:creationId xmlns:a16="http://schemas.microsoft.com/office/drawing/2014/main" id="{BE169DAE-6F0E-9541-9B92-C96BEE8B8E58}"/>
                    </a:ext>
                  </a:extLst>
                </p:cNvPr>
                <p:cNvSpPr/>
                <p:nvPr/>
              </p:nvSpPr>
              <p:spPr>
                <a:xfrm>
                  <a:off x="2537382" y="1741085"/>
                  <a:ext cx="1665751" cy="1046440"/>
                </a:xfrm>
                <a:prstGeom prst="rect">
                  <a:avLst/>
                </a:prstGeom>
              </p:spPr>
              <p:txBody>
                <a:bodyPr wrap="square" lIns="91440" tIns="45720" rIns="91440" bIns="45720" anchor="t">
                  <a:spAutoFit/>
                </a:bodyPr>
                <a:lstStyle/>
                <a:p>
                  <a:pPr algn="ctr"/>
                  <a:r>
                    <a:rPr lang="en-US" sz="4000" b="1" dirty="0" smtClean="0">
                      <a:solidFill>
                        <a:schemeClr val="bg1"/>
                      </a:solidFill>
                    </a:rPr>
                    <a:t>$2.4M</a:t>
                  </a:r>
                  <a:endParaRPr lang="en-US" sz="4000" b="1" dirty="0">
                    <a:solidFill>
                      <a:schemeClr val="bg1"/>
                    </a:solidFill>
                  </a:endParaRPr>
                </a:p>
                <a:p>
                  <a:pPr algn="ctr"/>
                  <a:r>
                    <a:rPr lang="en-US" sz="1100" dirty="0">
                      <a:solidFill>
                        <a:schemeClr val="bg1"/>
                      </a:solidFill>
                      <a:ea typeface="Open Sans" panose="020B0606030504020204" pitchFamily="34" charset="0"/>
                      <a:cs typeface="Open Sans" panose="020B0606030504020204" pitchFamily="34" charset="0"/>
                    </a:rPr>
                    <a:t>IN SALES FROM</a:t>
                  </a:r>
                </a:p>
                <a:p>
                  <a:pPr algn="ctr"/>
                  <a:r>
                    <a:rPr lang="en-US" sz="1100" b="1" dirty="0">
                      <a:solidFill>
                        <a:schemeClr val="bg1"/>
                      </a:solidFill>
                      <a:ea typeface="Open Sans" panose="020B0606030504020204" pitchFamily="34" charset="0"/>
                      <a:cs typeface="Open Sans" panose="020B0606030504020204" pitchFamily="34" charset="0"/>
                    </a:rPr>
                    <a:t>BUSINESSES</a:t>
                  </a:r>
                </a:p>
              </p:txBody>
            </p:sp>
            <p:sp>
              <p:nvSpPr>
                <p:cNvPr id="119" name="Rectangle 118">
                  <a:extLst>
                    <a:ext uri="{FF2B5EF4-FFF2-40B4-BE49-F238E27FC236}">
                      <a16:creationId xmlns:a16="http://schemas.microsoft.com/office/drawing/2014/main" id="{36FF7459-55D7-2B4F-BBE5-16ED7C8A6532}"/>
                    </a:ext>
                  </a:extLst>
                </p:cNvPr>
                <p:cNvSpPr/>
                <p:nvPr/>
              </p:nvSpPr>
              <p:spPr>
                <a:xfrm>
                  <a:off x="2403817" y="4629647"/>
                  <a:ext cx="1917459" cy="1172629"/>
                </a:xfrm>
                <a:prstGeom prst="rect">
                  <a:avLst/>
                </a:prstGeom>
              </p:spPr>
              <p:txBody>
                <a:bodyPr wrap="square" lIns="91440" tIns="45720" rIns="91440" bIns="45720" anchor="t">
                  <a:spAutoFit/>
                </a:bodyPr>
                <a:lstStyle/>
                <a:p>
                  <a:pPr algn="ctr">
                    <a:lnSpc>
                      <a:spcPct val="130000"/>
                    </a:lnSpc>
                  </a:pPr>
                  <a:r>
                    <a:rPr lang="en-US" sz="3200" b="1" dirty="0" smtClean="0">
                      <a:solidFill>
                        <a:schemeClr val="bg1"/>
                      </a:solidFill>
                    </a:rPr>
                    <a:t>$6M</a:t>
                  </a:r>
                  <a:endParaRPr lang="en-US" sz="3200" b="1" dirty="0">
                    <a:solidFill>
                      <a:schemeClr val="bg1"/>
                    </a:solidFill>
                  </a:endParaRPr>
                </a:p>
                <a:p>
                  <a:pPr algn="ctr">
                    <a:lnSpc>
                      <a:spcPct val="130000"/>
                    </a:lnSpc>
                  </a:pPr>
                  <a:r>
                    <a:rPr lang="en-US" sz="1100" dirty="0">
                      <a:solidFill>
                        <a:schemeClr val="bg1"/>
                      </a:solidFill>
                    </a:rPr>
                    <a:t>IN SALES FROM</a:t>
                  </a:r>
                </a:p>
                <a:p>
                  <a:pPr algn="ctr">
                    <a:lnSpc>
                      <a:spcPct val="130000"/>
                    </a:lnSpc>
                  </a:pPr>
                  <a:r>
                    <a:rPr lang="en-US" sz="1100" b="1" dirty="0">
                      <a:solidFill>
                        <a:schemeClr val="bg1"/>
                      </a:solidFill>
                    </a:rPr>
                    <a:t>INDIVIDUAL CUSTOMERS</a:t>
                  </a:r>
                </a:p>
              </p:txBody>
            </p:sp>
          </p:grpSp>
        </p:grpSp>
        <p:sp>
          <p:nvSpPr>
            <p:cNvPr id="7" name="TextBox 6"/>
            <p:cNvSpPr txBox="1"/>
            <p:nvPr/>
          </p:nvSpPr>
          <p:spPr>
            <a:xfrm>
              <a:off x="5321098" y="3032681"/>
              <a:ext cx="1346754" cy="892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400" b="1">
                  <a:solidFill>
                    <a:srgbClr val="0B9B74"/>
                  </a:solidFill>
                </a:rPr>
                <a:t>$8.5M</a:t>
              </a:r>
            </a:p>
            <a:p>
              <a:pPr algn="ctr"/>
              <a:r>
                <a:rPr lang="en-US" b="1">
                  <a:solidFill>
                    <a:srgbClr val="0B9B74"/>
                  </a:solidFill>
                </a:rPr>
                <a:t>In Sales</a:t>
              </a:r>
              <a:endParaRPr lang="en-IN" b="1">
                <a:solidFill>
                  <a:srgbClr val="0B9B74"/>
                </a:solidFill>
              </a:endParaRPr>
            </a:p>
          </p:txBody>
        </p:sp>
        <p:sp>
          <p:nvSpPr>
            <p:cNvPr id="143" name="Freeform 142">
              <a:extLst>
                <a:ext uri="{FF2B5EF4-FFF2-40B4-BE49-F238E27FC236}">
                  <a16:creationId xmlns:a16="http://schemas.microsoft.com/office/drawing/2014/main" id="{26503F9A-726F-434E-A85A-140BF56607F3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3577234" y="2157561"/>
              <a:ext cx="1937036" cy="2820595"/>
            </a:xfrm>
            <a:custGeom>
              <a:avLst/>
              <a:gdLst>
                <a:gd name="T0" fmla="*/ 84 w 125"/>
                <a:gd name="T1" fmla="*/ 42 h 182"/>
                <a:gd name="T2" fmla="*/ 42 w 125"/>
                <a:gd name="T3" fmla="*/ 0 h 182"/>
                <a:gd name="T4" fmla="*/ 0 w 125"/>
                <a:gd name="T5" fmla="*/ 42 h 182"/>
                <a:gd name="T6" fmla="*/ 116 w 125"/>
                <a:gd name="T7" fmla="*/ 182 h 182"/>
                <a:gd name="T8" fmla="*/ 95 w 125"/>
                <a:gd name="T9" fmla="*/ 142 h 182"/>
                <a:gd name="T10" fmla="*/ 125 w 125"/>
                <a:gd name="T11" fmla="*/ 97 h 182"/>
                <a:gd name="T12" fmla="*/ 84 w 125"/>
                <a:gd name="T13" fmla="*/ 42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5" h="182">
                  <a:moveTo>
                    <a:pt x="84" y="42"/>
                  </a:moveTo>
                  <a:cubicBezTo>
                    <a:pt x="84" y="19"/>
                    <a:pt x="65" y="0"/>
                    <a:pt x="42" y="0"/>
                  </a:cubicBezTo>
                  <a:cubicBezTo>
                    <a:pt x="19" y="0"/>
                    <a:pt x="0" y="19"/>
                    <a:pt x="0" y="42"/>
                  </a:cubicBezTo>
                  <a:cubicBezTo>
                    <a:pt x="0" y="111"/>
                    <a:pt x="50" y="169"/>
                    <a:pt x="116" y="182"/>
                  </a:cubicBezTo>
                  <a:cubicBezTo>
                    <a:pt x="103" y="173"/>
                    <a:pt x="95" y="158"/>
                    <a:pt x="95" y="142"/>
                  </a:cubicBezTo>
                  <a:cubicBezTo>
                    <a:pt x="95" y="122"/>
                    <a:pt x="107" y="104"/>
                    <a:pt x="125" y="97"/>
                  </a:cubicBezTo>
                  <a:cubicBezTo>
                    <a:pt x="102" y="90"/>
                    <a:pt x="84" y="68"/>
                    <a:pt x="84" y="4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4929752" y="973739"/>
            <a:ext cx="6322448" cy="5371836"/>
            <a:chOff x="4929752" y="973739"/>
            <a:chExt cx="6322448" cy="5371836"/>
          </a:xfrm>
        </p:grpSpPr>
        <p:grpSp>
          <p:nvGrpSpPr>
            <p:cNvPr id="50" name="Group 49"/>
            <p:cNvGrpSpPr/>
            <p:nvPr/>
          </p:nvGrpSpPr>
          <p:grpSpPr>
            <a:xfrm>
              <a:off x="7451576" y="973739"/>
              <a:ext cx="3800624" cy="2589399"/>
              <a:chOff x="7451576" y="973739"/>
              <a:chExt cx="3800624" cy="2589399"/>
            </a:xfrm>
          </p:grpSpPr>
          <p:grpSp>
            <p:nvGrpSpPr>
              <p:cNvPr id="64" name="Group 63"/>
              <p:cNvGrpSpPr/>
              <p:nvPr/>
            </p:nvGrpSpPr>
            <p:grpSpPr>
              <a:xfrm>
                <a:off x="7451576" y="973739"/>
                <a:ext cx="3800624" cy="2589399"/>
                <a:chOff x="7451576" y="973739"/>
                <a:chExt cx="3800624" cy="2589399"/>
              </a:xfrm>
            </p:grpSpPr>
            <p:grpSp>
              <p:nvGrpSpPr>
                <p:cNvPr id="66" name="Group 65">
                  <a:extLst>
                    <a:ext uri="{FF2B5EF4-FFF2-40B4-BE49-F238E27FC236}">
                      <a16:creationId xmlns:a16="http://schemas.microsoft.com/office/drawing/2014/main" id="{B081DE40-5431-495D-BCE8-E6CA04F6AFF3}"/>
                    </a:ext>
                  </a:extLst>
                </p:cNvPr>
                <p:cNvGrpSpPr/>
                <p:nvPr/>
              </p:nvGrpSpPr>
              <p:grpSpPr>
                <a:xfrm>
                  <a:off x="7451576" y="1603815"/>
                  <a:ext cx="3800624" cy="1959323"/>
                  <a:chOff x="1708202" y="4344391"/>
                  <a:chExt cx="4065814" cy="1782085"/>
                </a:xfrm>
                <a:effectLst>
                  <a:outerShdw blurRad="571500" sx="102000" sy="102000" algn="ctr" rotWithShape="0">
                    <a:prstClr val="black">
                      <a:alpha val="40000"/>
                    </a:prstClr>
                  </a:outerShdw>
                </a:effectLst>
              </p:grpSpPr>
              <p:sp>
                <p:nvSpPr>
                  <p:cNvPr id="68" name="Rectangle: Rounded Corners 35">
                    <a:extLst>
                      <a:ext uri="{FF2B5EF4-FFF2-40B4-BE49-F238E27FC236}">
                        <a16:creationId xmlns:a16="http://schemas.microsoft.com/office/drawing/2014/main" id="{B4FCCE74-38A6-49D1-B222-09CFEA2AFBCB}"/>
                      </a:ext>
                    </a:extLst>
                  </p:cNvPr>
                  <p:cNvSpPr/>
                  <p:nvPr/>
                </p:nvSpPr>
                <p:spPr>
                  <a:xfrm>
                    <a:off x="1708202" y="4344391"/>
                    <a:ext cx="4065814" cy="1782085"/>
                  </a:xfrm>
                  <a:prstGeom prst="roundRect">
                    <a:avLst>
                      <a:gd name="adj" fmla="val 897"/>
                    </a:avLst>
                  </a:prstGeom>
                  <a:gradFill>
                    <a:gsLst>
                      <a:gs pos="0">
                        <a:schemeClr val="accent2"/>
                      </a:gs>
                      <a:gs pos="100000">
                        <a:schemeClr val="accent3"/>
                      </a:gs>
                    </a:gsLst>
                    <a:lin ang="2700000" scaled="1"/>
                  </a:gradFill>
                  <a:ln>
                    <a:noFill/>
                  </a:ln>
                  <a:effectLst>
                    <a:outerShdw blurRad="1270000" dist="266700" dir="5400000" sx="81000" sy="81000" algn="ctr" rotWithShape="0">
                      <a:prstClr val="black">
                        <a:alpha val="55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bg1"/>
                      </a:solidFill>
                    </a:endParaRPr>
                  </a:p>
                </p:txBody>
              </p:sp>
              <p:cxnSp>
                <p:nvCxnSpPr>
                  <p:cNvPr id="69" name="Straight Connector 68">
                    <a:extLst>
                      <a:ext uri="{FF2B5EF4-FFF2-40B4-BE49-F238E27FC236}">
                        <a16:creationId xmlns:a16="http://schemas.microsoft.com/office/drawing/2014/main" id="{BF4C589D-B385-40D7-8226-C63148FEF17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08202" y="4892082"/>
                    <a:ext cx="4065814" cy="0"/>
                  </a:xfrm>
                  <a:prstGeom prst="line">
                    <a:avLst/>
                  </a:prstGeom>
                  <a:ln>
                    <a:solidFill>
                      <a:schemeClr val="bg1">
                        <a:lumMod val="95000"/>
                        <a:alpha val="27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70" name="Rectangle 69">
                    <a:extLst>
                      <a:ext uri="{FF2B5EF4-FFF2-40B4-BE49-F238E27FC236}">
                        <a16:creationId xmlns:a16="http://schemas.microsoft.com/office/drawing/2014/main" id="{9499F707-452E-4D3E-81AA-706C18A3C09E}"/>
                      </a:ext>
                    </a:extLst>
                  </p:cNvPr>
                  <p:cNvSpPr/>
                  <p:nvPr/>
                </p:nvSpPr>
                <p:spPr>
                  <a:xfrm>
                    <a:off x="1836909" y="4916499"/>
                    <a:ext cx="3816310" cy="460202"/>
                  </a:xfrm>
                  <a:prstGeom prst="rect">
                    <a:avLst/>
                  </a:prstGeom>
                </p:spPr>
                <p:txBody>
                  <a:bodyPr wrap="square" lIns="91440" tIns="45720" rIns="91440" bIns="45720" anchor="t">
                    <a:spAutoFit/>
                  </a:bodyPr>
                  <a:lstStyle/>
                  <a:p>
                    <a:pPr>
                      <a:lnSpc>
                        <a:spcPct val="120000"/>
                      </a:lnSpc>
                    </a:pPr>
                    <a:r>
                      <a:rPr lang="en-US" sz="2400" b="1">
                        <a:solidFill>
                          <a:schemeClr val="bg1"/>
                        </a:solidFill>
                        <a:cs typeface="Segoe UI Light"/>
                      </a:rPr>
                      <a:t>Total revenue: $2.6M</a:t>
                    </a:r>
                    <a:endParaRPr lang="en-US" sz="2400" b="1">
                      <a:solidFill>
                        <a:schemeClr val="bg1"/>
                      </a:solidFill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71" name="Rectangle 70">
                    <a:extLst>
                      <a:ext uri="{FF2B5EF4-FFF2-40B4-BE49-F238E27FC236}">
                        <a16:creationId xmlns:a16="http://schemas.microsoft.com/office/drawing/2014/main" id="{3A978EC0-0478-4CFE-9F93-AEC27756F5F7}"/>
                      </a:ext>
                    </a:extLst>
                  </p:cNvPr>
                  <p:cNvSpPr/>
                  <p:nvPr/>
                </p:nvSpPr>
                <p:spPr>
                  <a:xfrm>
                    <a:off x="1870868" y="5373463"/>
                    <a:ext cx="3604253" cy="303438"/>
                  </a:xfrm>
                  <a:prstGeom prst="rect">
                    <a:avLst/>
                  </a:prstGeom>
                </p:spPr>
                <p:txBody>
                  <a:bodyPr wrap="square" lIns="91440" tIns="45720" rIns="91440" bIns="45720" anchor="t">
                    <a:spAutoFit/>
                  </a:bodyPr>
                  <a:lstStyle/>
                  <a:p>
                    <a:pPr>
                      <a:lnSpc>
                        <a:spcPct val="120000"/>
                      </a:lnSpc>
                    </a:pPr>
                    <a:r>
                      <a:rPr lang="en-US" sz="1400" dirty="0">
                        <a:solidFill>
                          <a:schemeClr val="bg1"/>
                        </a:solidFill>
                        <a:cs typeface="Segoe UI Light"/>
                      </a:rPr>
                      <a:t>Number of customers: 27000</a:t>
                    </a:r>
                    <a:endParaRPr lang="en-US" sz="1400" dirty="0">
                      <a:solidFill>
                        <a:schemeClr val="bg1"/>
                      </a:solidFill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72" name="Rectangle 71">
                    <a:extLst>
                      <a:ext uri="{FF2B5EF4-FFF2-40B4-BE49-F238E27FC236}">
                        <a16:creationId xmlns:a16="http://schemas.microsoft.com/office/drawing/2014/main" id="{39A6A4F2-0D48-45CE-B0B4-7B985BA45D29}"/>
                      </a:ext>
                    </a:extLst>
                  </p:cNvPr>
                  <p:cNvSpPr/>
                  <p:nvPr/>
                </p:nvSpPr>
                <p:spPr>
                  <a:xfrm>
                    <a:off x="5349033" y="5213212"/>
                    <a:ext cx="197088" cy="640080"/>
                  </a:xfrm>
                  <a:prstGeom prst="rect">
                    <a:avLst/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bg1"/>
                      </a:solidFill>
                    </a:endParaRPr>
                  </a:p>
                </p:txBody>
              </p:sp>
            </p:grpSp>
            <p:sp>
              <p:nvSpPr>
                <p:cNvPr id="67" name="Oval 66"/>
                <p:cNvSpPr/>
                <p:nvPr/>
              </p:nvSpPr>
              <p:spPr>
                <a:xfrm>
                  <a:off x="8785649" y="973739"/>
                  <a:ext cx="1005134" cy="1078235"/>
                </a:xfrm>
                <a:prstGeom prst="ellipse">
                  <a:avLst/>
                </a:prstGeom>
                <a:solidFill>
                  <a:srgbClr val="0F6EC3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</p:grpSp>
          <p:sp>
            <p:nvSpPr>
              <p:cNvPr id="65" name="TextBox 64"/>
              <p:cNvSpPr txBox="1"/>
              <p:nvPr/>
            </p:nvSpPr>
            <p:spPr>
              <a:xfrm>
                <a:off x="8838373" y="1232949"/>
                <a:ext cx="92701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b="1">
                    <a:solidFill>
                      <a:schemeClr val="bg1"/>
                    </a:solidFill>
                  </a:rPr>
                  <a:t>80%</a:t>
                </a:r>
                <a:endParaRPr lang="en-IN" sz="3200" b="1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51" name="Group 50"/>
            <p:cNvGrpSpPr/>
            <p:nvPr/>
          </p:nvGrpSpPr>
          <p:grpSpPr>
            <a:xfrm>
              <a:off x="7387904" y="3756176"/>
              <a:ext cx="3800624" cy="2589399"/>
              <a:chOff x="7451576" y="973739"/>
              <a:chExt cx="3800624" cy="2589399"/>
            </a:xfrm>
          </p:grpSpPr>
          <p:grpSp>
            <p:nvGrpSpPr>
              <p:cNvPr id="54" name="Group 53"/>
              <p:cNvGrpSpPr/>
              <p:nvPr/>
            </p:nvGrpSpPr>
            <p:grpSpPr>
              <a:xfrm>
                <a:off x="7451576" y="973739"/>
                <a:ext cx="3800624" cy="2589399"/>
                <a:chOff x="7451576" y="973739"/>
                <a:chExt cx="3800624" cy="2589399"/>
              </a:xfrm>
            </p:grpSpPr>
            <p:grpSp>
              <p:nvGrpSpPr>
                <p:cNvPr id="56" name="Group 55">
                  <a:extLst>
                    <a:ext uri="{FF2B5EF4-FFF2-40B4-BE49-F238E27FC236}">
                      <a16:creationId xmlns:a16="http://schemas.microsoft.com/office/drawing/2014/main" id="{B081DE40-5431-495D-BCE8-E6CA04F6AFF3}"/>
                    </a:ext>
                  </a:extLst>
                </p:cNvPr>
                <p:cNvGrpSpPr/>
                <p:nvPr/>
              </p:nvGrpSpPr>
              <p:grpSpPr>
                <a:xfrm>
                  <a:off x="7451576" y="1603815"/>
                  <a:ext cx="3800624" cy="1959323"/>
                  <a:chOff x="1708202" y="4344391"/>
                  <a:chExt cx="4065814" cy="1782085"/>
                </a:xfrm>
                <a:effectLst>
                  <a:outerShdw blurRad="571500" sx="102000" sy="102000" algn="ctr" rotWithShape="0">
                    <a:prstClr val="black">
                      <a:alpha val="40000"/>
                    </a:prstClr>
                  </a:outerShdw>
                </a:effectLst>
              </p:grpSpPr>
              <p:sp>
                <p:nvSpPr>
                  <p:cNvPr id="59" name="Rectangle: Rounded Corners 35">
                    <a:extLst>
                      <a:ext uri="{FF2B5EF4-FFF2-40B4-BE49-F238E27FC236}">
                        <a16:creationId xmlns:a16="http://schemas.microsoft.com/office/drawing/2014/main" id="{B4FCCE74-38A6-49D1-B222-09CFEA2AFBCB}"/>
                      </a:ext>
                    </a:extLst>
                  </p:cNvPr>
                  <p:cNvSpPr/>
                  <p:nvPr/>
                </p:nvSpPr>
                <p:spPr>
                  <a:xfrm>
                    <a:off x="1708202" y="4344391"/>
                    <a:ext cx="4065814" cy="1782085"/>
                  </a:xfrm>
                  <a:prstGeom prst="roundRect">
                    <a:avLst>
                      <a:gd name="adj" fmla="val 897"/>
                    </a:avLst>
                  </a:prstGeom>
                  <a:gradFill>
                    <a:gsLst>
                      <a:gs pos="0">
                        <a:schemeClr val="accent2"/>
                      </a:gs>
                      <a:gs pos="100000">
                        <a:schemeClr val="accent3"/>
                      </a:gs>
                    </a:gsLst>
                    <a:lin ang="2700000" scaled="1"/>
                  </a:gradFill>
                  <a:ln>
                    <a:noFill/>
                  </a:ln>
                  <a:effectLst>
                    <a:outerShdw blurRad="1270000" dist="266700" dir="5400000" sx="81000" sy="81000" algn="ctr" rotWithShape="0">
                      <a:prstClr val="black">
                        <a:alpha val="55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bg1"/>
                      </a:solidFill>
                    </a:endParaRPr>
                  </a:p>
                </p:txBody>
              </p:sp>
              <p:cxnSp>
                <p:nvCxnSpPr>
                  <p:cNvPr id="60" name="Straight Connector 59">
                    <a:extLst>
                      <a:ext uri="{FF2B5EF4-FFF2-40B4-BE49-F238E27FC236}">
                        <a16:creationId xmlns:a16="http://schemas.microsoft.com/office/drawing/2014/main" id="{BF4C589D-B385-40D7-8226-C63148FEF17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08202" y="4892082"/>
                    <a:ext cx="4065814" cy="0"/>
                  </a:xfrm>
                  <a:prstGeom prst="line">
                    <a:avLst/>
                  </a:prstGeom>
                  <a:ln>
                    <a:solidFill>
                      <a:schemeClr val="bg1">
                        <a:lumMod val="95000"/>
                        <a:alpha val="27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1" name="Rectangle 60">
                    <a:extLst>
                      <a:ext uri="{FF2B5EF4-FFF2-40B4-BE49-F238E27FC236}">
                        <a16:creationId xmlns:a16="http://schemas.microsoft.com/office/drawing/2014/main" id="{9499F707-452E-4D3E-81AA-706C18A3C09E}"/>
                      </a:ext>
                    </a:extLst>
                  </p:cNvPr>
                  <p:cNvSpPr/>
                  <p:nvPr/>
                </p:nvSpPr>
                <p:spPr>
                  <a:xfrm>
                    <a:off x="1836909" y="4916499"/>
                    <a:ext cx="3816310" cy="460202"/>
                  </a:xfrm>
                  <a:prstGeom prst="rect">
                    <a:avLst/>
                  </a:prstGeom>
                </p:spPr>
                <p:txBody>
                  <a:bodyPr wrap="square" lIns="91440" tIns="45720" rIns="91440" bIns="45720" anchor="t">
                    <a:spAutoFit/>
                  </a:bodyPr>
                  <a:lstStyle/>
                  <a:p>
                    <a:pPr>
                      <a:lnSpc>
                        <a:spcPct val="120000"/>
                      </a:lnSpc>
                    </a:pPr>
                    <a:r>
                      <a:rPr lang="en-US" sz="2400" b="1">
                        <a:solidFill>
                          <a:schemeClr val="bg1"/>
                        </a:solidFill>
                        <a:cs typeface="Segoe UI Light"/>
                      </a:rPr>
                      <a:t>Total revenue: $4.6M</a:t>
                    </a:r>
                    <a:endParaRPr lang="en-US" sz="2400" b="1">
                      <a:solidFill>
                        <a:schemeClr val="bg1"/>
                      </a:solidFill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62" name="Rectangle 61">
                    <a:extLst>
                      <a:ext uri="{FF2B5EF4-FFF2-40B4-BE49-F238E27FC236}">
                        <a16:creationId xmlns:a16="http://schemas.microsoft.com/office/drawing/2014/main" id="{3A978EC0-0478-4CFE-9F93-AEC27756F5F7}"/>
                      </a:ext>
                    </a:extLst>
                  </p:cNvPr>
                  <p:cNvSpPr/>
                  <p:nvPr/>
                </p:nvSpPr>
                <p:spPr>
                  <a:xfrm>
                    <a:off x="1870868" y="5373463"/>
                    <a:ext cx="3604253" cy="303438"/>
                  </a:xfrm>
                  <a:prstGeom prst="rect">
                    <a:avLst/>
                  </a:prstGeom>
                </p:spPr>
                <p:txBody>
                  <a:bodyPr wrap="square" lIns="91440" tIns="45720" rIns="91440" bIns="45720" anchor="t">
                    <a:spAutoFit/>
                  </a:bodyPr>
                  <a:lstStyle/>
                  <a:p>
                    <a:pPr>
                      <a:lnSpc>
                        <a:spcPct val="120000"/>
                      </a:lnSpc>
                    </a:pPr>
                    <a:r>
                      <a:rPr lang="en-US" sz="1400" dirty="0">
                        <a:solidFill>
                          <a:schemeClr val="bg1"/>
                        </a:solidFill>
                        <a:cs typeface="Segoe UI Light"/>
                      </a:rPr>
                      <a:t>Number of customers: 6750</a:t>
                    </a:r>
                    <a:endParaRPr lang="en-US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63" name="Rectangle 62">
                    <a:extLst>
                      <a:ext uri="{FF2B5EF4-FFF2-40B4-BE49-F238E27FC236}">
                        <a16:creationId xmlns:a16="http://schemas.microsoft.com/office/drawing/2014/main" id="{39A6A4F2-0D48-45CE-B0B4-7B985BA45D29}"/>
                      </a:ext>
                    </a:extLst>
                  </p:cNvPr>
                  <p:cNvSpPr/>
                  <p:nvPr/>
                </p:nvSpPr>
                <p:spPr>
                  <a:xfrm>
                    <a:off x="5349033" y="5213212"/>
                    <a:ext cx="197088" cy="640080"/>
                  </a:xfrm>
                  <a:prstGeom prst="rect">
                    <a:avLst/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bg1"/>
                      </a:solidFill>
                    </a:endParaRPr>
                  </a:p>
                </p:txBody>
              </p:sp>
            </p:grpSp>
            <p:sp>
              <p:nvSpPr>
                <p:cNvPr id="58" name="Oval 57"/>
                <p:cNvSpPr/>
                <p:nvPr/>
              </p:nvSpPr>
              <p:spPr>
                <a:xfrm>
                  <a:off x="8785649" y="973739"/>
                  <a:ext cx="1005134" cy="1078235"/>
                </a:xfrm>
                <a:prstGeom prst="ellipse">
                  <a:avLst/>
                </a:prstGeom>
                <a:solidFill>
                  <a:srgbClr val="0F6EC3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</p:grpSp>
          <p:sp>
            <p:nvSpPr>
              <p:cNvPr id="55" name="TextBox 54"/>
              <p:cNvSpPr txBox="1"/>
              <p:nvPr/>
            </p:nvSpPr>
            <p:spPr>
              <a:xfrm>
                <a:off x="8838373" y="1232949"/>
                <a:ext cx="92701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b="1">
                    <a:solidFill>
                      <a:schemeClr val="bg1"/>
                    </a:solidFill>
                  </a:rPr>
                  <a:t>20%</a:t>
                </a:r>
                <a:endParaRPr lang="en-IN" sz="3200" b="1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52" name="Picture 5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4696070">
              <a:off x="5442203" y="1760025"/>
              <a:ext cx="1551078" cy="2537366"/>
            </a:xfrm>
            <a:prstGeom prst="rect">
              <a:avLst/>
            </a:prstGeom>
          </p:spPr>
        </p:pic>
        <p:pic>
          <p:nvPicPr>
            <p:cNvPr id="53" name="Picture 5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003751">
              <a:off x="5422896" y="3350805"/>
              <a:ext cx="1551078" cy="2537366"/>
            </a:xfrm>
            <a:prstGeom prst="rect">
              <a:avLst/>
            </a:prstGeom>
          </p:spPr>
        </p:pic>
      </p:grpSp>
      <p:pic>
        <p:nvPicPr>
          <p:cNvPr id="38" name="Picture 37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36" t="7438" r="18926" b="15410"/>
          <a:stretch/>
        </p:blipFill>
        <p:spPr>
          <a:xfrm>
            <a:off x="11895588" y="38806"/>
            <a:ext cx="249496" cy="263503"/>
          </a:xfrm>
          <a:prstGeom prst="flowChartConnector">
            <a:avLst/>
          </a:prstGeom>
          <a:ln w="19050">
            <a:solidFill>
              <a:schemeClr val="accent3">
                <a:lumMod val="60000"/>
                <a:lumOff val="40000"/>
              </a:schemeClr>
            </a:solidFill>
          </a:ln>
        </p:spPr>
      </p:pic>
      <p:sp>
        <p:nvSpPr>
          <p:cNvPr id="39" name="TextBox 38"/>
          <p:cNvSpPr txBox="1"/>
          <p:nvPr/>
        </p:nvSpPr>
        <p:spPr>
          <a:xfrm>
            <a:off x="45397" y="6582383"/>
            <a:ext cx="1621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smtClean="0">
                <a:solidFill>
                  <a:schemeClr val="bg1"/>
                </a:solidFill>
              </a:rPr>
              <a:t>7</a:t>
            </a:r>
            <a:endParaRPr lang="en-IN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73429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920439" y="5098799"/>
            <a:ext cx="740228" cy="175623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088839" y="4473372"/>
            <a:ext cx="740228" cy="238165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latin typeface="+mj-lt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257239" y="2152651"/>
            <a:ext cx="740228" cy="470535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425639" y="3965372"/>
            <a:ext cx="740228" cy="289262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latin typeface="+mj-lt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594039" y="4807200"/>
            <a:ext cx="740228" cy="205079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8762439" y="4706954"/>
            <a:ext cx="740228" cy="215104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latin typeface="+mj-lt"/>
            </a:endParaRPr>
          </a:p>
        </p:txBody>
      </p:sp>
      <p:sp>
        <p:nvSpPr>
          <p:cNvPr id="19" name="Speech Bubble: Rectangle 18"/>
          <p:cNvSpPr/>
          <p:nvPr/>
        </p:nvSpPr>
        <p:spPr>
          <a:xfrm>
            <a:off x="2916706" y="4922952"/>
            <a:ext cx="747694" cy="600872"/>
          </a:xfrm>
          <a:prstGeom prst="wedgeRectCallout">
            <a:avLst>
              <a:gd name="adj1" fmla="val -21940"/>
              <a:gd name="adj2" fmla="val 73975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  <a:latin typeface="+mj-lt"/>
              </a:rPr>
              <a:t>Religion</a:t>
            </a:r>
          </a:p>
          <a:p>
            <a:pPr algn="ctr"/>
            <a:r>
              <a:rPr lang="en-US" sz="1400">
                <a:solidFill>
                  <a:schemeClr val="bg1"/>
                </a:solidFill>
                <a:latin typeface="+mj-lt"/>
              </a:rPr>
              <a:t>$338K</a:t>
            </a:r>
          </a:p>
        </p:txBody>
      </p:sp>
      <p:sp>
        <p:nvSpPr>
          <p:cNvPr id="36" name="Speech Bubble: Rectangle 35"/>
          <p:cNvSpPr/>
          <p:nvPr/>
        </p:nvSpPr>
        <p:spPr>
          <a:xfrm>
            <a:off x="4085106" y="4235450"/>
            <a:ext cx="747694" cy="687502"/>
          </a:xfrm>
          <a:prstGeom prst="wedgeRectCallout">
            <a:avLst>
              <a:gd name="adj1" fmla="val -21940"/>
              <a:gd name="adj2" fmla="val 73975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bg1"/>
                </a:solidFill>
                <a:latin typeface="+mj-lt"/>
              </a:rPr>
              <a:t>Music</a:t>
            </a:r>
          </a:p>
          <a:p>
            <a:pPr algn="ctr"/>
            <a:r>
              <a:rPr lang="en-US" sz="1400">
                <a:solidFill>
                  <a:schemeClr val="bg1"/>
                </a:solidFill>
                <a:latin typeface="+mj-lt"/>
              </a:rPr>
              <a:t>$626K</a:t>
            </a:r>
          </a:p>
        </p:txBody>
      </p:sp>
      <p:sp>
        <p:nvSpPr>
          <p:cNvPr id="37" name="Speech Bubble: Rectangle 36"/>
          <p:cNvSpPr/>
          <p:nvPr/>
        </p:nvSpPr>
        <p:spPr>
          <a:xfrm>
            <a:off x="5257239" y="1874463"/>
            <a:ext cx="740228" cy="724623"/>
          </a:xfrm>
          <a:prstGeom prst="wedgeRectCallout">
            <a:avLst>
              <a:gd name="adj1" fmla="val -21940"/>
              <a:gd name="adj2" fmla="val 73975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bg1"/>
                </a:solidFill>
                <a:latin typeface="+mj-lt"/>
              </a:rPr>
              <a:t>History</a:t>
            </a:r>
          </a:p>
          <a:p>
            <a:pPr algn="ctr"/>
            <a:r>
              <a:rPr lang="en-US" sz="1400">
                <a:solidFill>
                  <a:schemeClr val="bg1"/>
                </a:solidFill>
                <a:latin typeface="+mj-lt"/>
              </a:rPr>
              <a:t>$1.1M</a:t>
            </a:r>
          </a:p>
        </p:txBody>
      </p:sp>
      <p:sp>
        <p:nvSpPr>
          <p:cNvPr id="38" name="Speech Bubble: Rectangle 37"/>
          <p:cNvSpPr/>
          <p:nvPr/>
        </p:nvSpPr>
        <p:spPr>
          <a:xfrm>
            <a:off x="6425639" y="3826510"/>
            <a:ext cx="740228" cy="871652"/>
          </a:xfrm>
          <a:prstGeom prst="wedgeRectCallout">
            <a:avLst>
              <a:gd name="adj1" fmla="val -21940"/>
              <a:gd name="adj2" fmla="val 73975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bg1"/>
                </a:solidFill>
                <a:latin typeface="+mj-lt"/>
              </a:rPr>
              <a:t>Cont. History</a:t>
            </a:r>
          </a:p>
          <a:p>
            <a:pPr algn="ctr"/>
            <a:r>
              <a:rPr lang="en-US" sz="1400">
                <a:solidFill>
                  <a:schemeClr val="bg1"/>
                </a:solidFill>
                <a:latin typeface="+mj-lt"/>
              </a:rPr>
              <a:t>$722K</a:t>
            </a:r>
          </a:p>
        </p:txBody>
      </p:sp>
      <p:sp>
        <p:nvSpPr>
          <p:cNvPr id="39" name="Speech Bubble: Rectangle 38"/>
          <p:cNvSpPr/>
          <p:nvPr/>
        </p:nvSpPr>
        <p:spPr>
          <a:xfrm>
            <a:off x="7593118" y="4720012"/>
            <a:ext cx="740228" cy="757574"/>
          </a:xfrm>
          <a:prstGeom prst="wedgeRectCallout">
            <a:avLst>
              <a:gd name="adj1" fmla="val -21940"/>
              <a:gd name="adj2" fmla="val 73975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bg1"/>
                </a:solidFill>
                <a:latin typeface="+mj-lt"/>
              </a:rPr>
              <a:t>Travel</a:t>
            </a:r>
          </a:p>
          <a:p>
            <a:pPr algn="ctr"/>
            <a:r>
              <a:rPr lang="en-US" sz="1400">
                <a:solidFill>
                  <a:schemeClr val="bg1"/>
                </a:solidFill>
                <a:latin typeface="+mj-lt"/>
              </a:rPr>
              <a:t>Guides</a:t>
            </a:r>
          </a:p>
          <a:p>
            <a:pPr algn="ctr"/>
            <a:r>
              <a:rPr lang="en-US" sz="1400">
                <a:solidFill>
                  <a:schemeClr val="bg1"/>
                </a:solidFill>
                <a:latin typeface="+mj-lt"/>
              </a:rPr>
              <a:t>$419K</a:t>
            </a:r>
          </a:p>
        </p:txBody>
      </p:sp>
      <p:sp>
        <p:nvSpPr>
          <p:cNvPr id="40" name="Speech Bubble: Rectangle 39"/>
          <p:cNvSpPr/>
          <p:nvPr/>
        </p:nvSpPr>
        <p:spPr>
          <a:xfrm>
            <a:off x="8763360" y="4473372"/>
            <a:ext cx="740228" cy="625674"/>
          </a:xfrm>
          <a:prstGeom prst="wedgeRectCallout">
            <a:avLst>
              <a:gd name="adj1" fmla="val -21940"/>
              <a:gd name="adj2" fmla="val 73975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bg1"/>
                </a:solidFill>
                <a:latin typeface="+mj-lt"/>
              </a:rPr>
              <a:t>Health</a:t>
            </a:r>
          </a:p>
          <a:p>
            <a:pPr algn="ctr"/>
            <a:r>
              <a:rPr lang="en-US" sz="1400">
                <a:solidFill>
                  <a:schemeClr val="bg1"/>
                </a:solidFill>
                <a:latin typeface="+mj-lt"/>
              </a:rPr>
              <a:t>$530K</a:t>
            </a:r>
          </a:p>
        </p:txBody>
      </p:sp>
      <p:sp>
        <p:nvSpPr>
          <p:cNvPr id="20" name="Title 2">
            <a:extLst>
              <a:ext uri="{FF2B5EF4-FFF2-40B4-BE49-F238E27FC236}">
                <a16:creationId xmlns:a16="http://schemas.microsoft.com/office/drawing/2014/main" id="{399DC08D-92BD-48BE-AB60-5FC098ADDE73}"/>
              </a:ext>
            </a:extLst>
          </p:cNvPr>
          <p:cNvSpPr txBox="1">
            <a:spLocks/>
          </p:cNvSpPr>
          <p:nvPr/>
        </p:nvSpPr>
        <p:spPr>
          <a:xfrm>
            <a:off x="508001" y="455085"/>
            <a:ext cx="11157817" cy="66051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&amp;</a:t>
            </a:r>
            <a:r>
              <a:rPr lang="en-US" b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b="1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INSIGHTS</a:t>
            </a:r>
          </a:p>
        </p:txBody>
      </p:sp>
      <p:sp>
        <p:nvSpPr>
          <p:cNvPr id="21" name="Title 2">
            <a:extLst>
              <a:ext uri="{FF2B5EF4-FFF2-40B4-BE49-F238E27FC236}">
                <a16:creationId xmlns:a16="http://schemas.microsoft.com/office/drawing/2014/main" id="{399DC08D-92BD-48BE-AB60-5FC098ADDE73}"/>
              </a:ext>
            </a:extLst>
          </p:cNvPr>
          <p:cNvSpPr txBox="1">
            <a:spLocks/>
          </p:cNvSpPr>
          <p:nvPr/>
        </p:nvSpPr>
        <p:spPr>
          <a:xfrm>
            <a:off x="418558" y="1178927"/>
            <a:ext cx="11157817" cy="66051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>
                <a:solidFill>
                  <a:schemeClr val="bg1"/>
                </a:solidFill>
              </a:rPr>
              <a:t>TOP BOOK CATEGORIES FOR INDIVIDUAL CUSTOMERS</a:t>
            </a:r>
            <a:endParaRPr lang="en-US" sz="2800">
              <a:solidFill>
                <a:schemeClr val="accent3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36" t="7438" r="18926" b="15410"/>
          <a:stretch/>
        </p:blipFill>
        <p:spPr>
          <a:xfrm>
            <a:off x="11895588" y="38806"/>
            <a:ext cx="249496" cy="263503"/>
          </a:xfrm>
          <a:prstGeom prst="flowChartConnector">
            <a:avLst/>
          </a:prstGeom>
          <a:ln w="19050">
            <a:solidFill>
              <a:schemeClr val="accent3">
                <a:lumMod val="60000"/>
                <a:lumOff val="40000"/>
              </a:schemeClr>
            </a:solidFill>
          </a:ln>
        </p:spPr>
      </p:pic>
      <p:sp>
        <p:nvSpPr>
          <p:cNvPr id="17" name="TextBox 16"/>
          <p:cNvSpPr txBox="1"/>
          <p:nvPr/>
        </p:nvSpPr>
        <p:spPr>
          <a:xfrm>
            <a:off x="45397" y="6582383"/>
            <a:ext cx="1621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smtClean="0">
                <a:solidFill>
                  <a:schemeClr val="bg1"/>
                </a:solidFill>
              </a:rPr>
              <a:t>8</a:t>
            </a:r>
            <a:endParaRPr lang="en-IN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17007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41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75A2"/>
      </a:accent2>
      <a:accent3>
        <a:srgbClr val="089CA2"/>
      </a:accent3>
      <a:accent4>
        <a:srgbClr val="0B9B74"/>
      </a:accent4>
      <a:accent5>
        <a:srgbClr val="54A838"/>
      </a:accent5>
      <a:accent6>
        <a:srgbClr val="0B9B74"/>
      </a:accent6>
      <a:hlink>
        <a:srgbClr val="E2DD00"/>
      </a:hlink>
      <a:folHlink>
        <a:srgbClr val="85DFD0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271</TotalTime>
  <Words>1308</Words>
  <Application>Microsoft Office PowerPoint</Application>
  <PresentationFormat>Widescreen</PresentationFormat>
  <Paragraphs>406</Paragraphs>
  <Slides>21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5" baseType="lpstr">
      <vt:lpstr>Aharoni</vt:lpstr>
      <vt:lpstr>Arial</vt:lpstr>
      <vt:lpstr>Arimo</vt:lpstr>
      <vt:lpstr>Calibri</vt:lpstr>
      <vt:lpstr>Californian FB</vt:lpstr>
      <vt:lpstr>Lato</vt:lpstr>
      <vt:lpstr>Open Sans</vt:lpstr>
      <vt:lpstr>Raleway</vt:lpstr>
      <vt:lpstr>Raleway Light</vt:lpstr>
      <vt:lpstr>Segoe UI Light</vt:lpstr>
      <vt:lpstr>Source Sans Pro Light</vt:lpstr>
      <vt:lpstr>Tahoma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Riyan</dc:creator>
  <cp:lastModifiedBy>Admin</cp:lastModifiedBy>
  <cp:revision>28</cp:revision>
  <dcterms:created xsi:type="dcterms:W3CDTF">2018-08-16T14:03:56Z</dcterms:created>
  <dcterms:modified xsi:type="dcterms:W3CDTF">2022-12-08T09:45:08Z</dcterms:modified>
</cp:coreProperties>
</file>